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Oswald"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7" d="100"/>
          <a:sy n="97" d="100"/>
        </p:scale>
        <p:origin x="-384" y="-8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10800000">
            <a:off x="4226100" y="2933549"/>
            <a:ext cx="691799" cy="388500"/>
          </a:xfrm>
          <a:prstGeom prst="triangle">
            <a:avLst>
              <a:gd name="adj" fmla="val 5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5" y="0"/>
            <a:ext cx="9144000" cy="31241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411175" y="644300"/>
            <a:ext cx="8282399" cy="2109000"/>
          </a:xfrm>
          <a:prstGeom prst="rect">
            <a:avLst/>
          </a:prstGeom>
        </p:spPr>
        <p:txBody>
          <a:bodyPr lIns="91425" tIns="91425" rIns="91425" bIns="91425" anchor="b" anchorCtr="0"/>
          <a:lstStyle>
            <a:lvl1pPr lvl="0" algn="ctr">
              <a:spcBef>
                <a:spcPts val="0"/>
              </a:spcBef>
              <a:buClr>
                <a:schemeClr val="lt1"/>
              </a:buClr>
              <a:buSzPct val="100000"/>
              <a:defRPr sz="60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a:endParaRPr/>
          </a:p>
        </p:txBody>
      </p:sp>
      <p:sp>
        <p:nvSpPr>
          <p:cNvPr id="13" name="Shape 13"/>
          <p:cNvSpPr txBox="1">
            <a:spLocks noGrp="1"/>
          </p:cNvSpPr>
          <p:nvPr>
            <p:ph type="subTitle" idx="1"/>
          </p:nvPr>
        </p:nvSpPr>
        <p:spPr>
          <a:xfrm>
            <a:off x="411175" y="3398250"/>
            <a:ext cx="8282399" cy="1260599"/>
          </a:xfrm>
          <a:prstGeom prst="rect">
            <a:avLst/>
          </a:prstGeom>
        </p:spPr>
        <p:txBody>
          <a:bodyPr lIns="91425" tIns="91425" rIns="91425" bIns="91425" anchor="ctr" anchorCtr="0"/>
          <a:lstStyle>
            <a:lvl1pPr lvl="0" algn="ctr">
              <a:lnSpc>
                <a:spcPct val="100000"/>
              </a:lnSpc>
              <a:spcBef>
                <a:spcPts val="0"/>
              </a:spcBef>
              <a:spcAft>
                <a:spcPts val="0"/>
              </a:spcAft>
              <a:buSzPct val="100000"/>
              <a:buFont typeface="Oswald"/>
              <a:buNone/>
              <a:defRPr sz="3600">
                <a:latin typeface="Oswald"/>
                <a:ea typeface="Oswald"/>
                <a:cs typeface="Oswald"/>
                <a:sym typeface="Oswald"/>
              </a:defRPr>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a:endParaRPr/>
          </a:p>
        </p:txBody>
      </p:sp>
      <p:sp>
        <p:nvSpPr>
          <p:cNvPr id="14" name="Shape 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cxnSp>
        <p:nvCxnSpPr>
          <p:cNvPr id="52" name="Shape 52"/>
          <p:cNvCxnSpPr/>
          <p:nvPr/>
        </p:nvCxnSpPr>
        <p:spPr>
          <a:xfrm>
            <a:off x="413275" y="2988275"/>
            <a:ext cx="910499" cy="0"/>
          </a:xfrm>
          <a:prstGeom prst="straightConnector1">
            <a:avLst/>
          </a:prstGeom>
          <a:noFill/>
          <a:ln w="28575" cap="flat" cmpd="sng">
            <a:solidFill>
              <a:schemeClr val="dk1"/>
            </a:solidFill>
            <a:prstDash val="lgDash"/>
            <a:round/>
            <a:headEnd type="none" w="med" len="med"/>
            <a:tailEnd type="none" w="med" len="med"/>
          </a:ln>
        </p:spPr>
      </p:cxnSp>
      <p:sp>
        <p:nvSpPr>
          <p:cNvPr id="53" name="Shape 53"/>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a:endParaRPr/>
          </a:p>
        </p:txBody>
      </p:sp>
      <p:sp>
        <p:nvSpPr>
          <p:cNvPr id="54" name="Shape 54"/>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5" name="Shape 5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p:nvPr/>
        </p:nvSpPr>
        <p:spPr>
          <a:xfrm>
            <a:off x="0" y="1567350"/>
            <a:ext cx="9144000" cy="2008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7" name="Shape 17"/>
          <p:cNvSpPr txBox="1">
            <a:spLocks noGrp="1"/>
          </p:cNvSpPr>
          <p:nvPr>
            <p:ph type="title"/>
          </p:nvPr>
        </p:nvSpPr>
        <p:spPr>
          <a:xfrm>
            <a:off x="430800" y="1889700"/>
            <a:ext cx="8282399" cy="1516500"/>
          </a:xfrm>
          <a:prstGeom prst="rect">
            <a:avLst/>
          </a:prstGeom>
        </p:spPr>
        <p:txBody>
          <a:bodyPr lIns="91425" tIns="91425" rIns="91425" bIns="91425" anchor="ctr" anchorCtr="0"/>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a:endParaRPr/>
          </a:p>
        </p:txBody>
      </p:sp>
      <p:sp>
        <p:nvSpPr>
          <p:cNvPr id="18" name="Shape 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cxnSp>
        <p:nvCxnSpPr>
          <p:cNvPr id="20" name="Shape 20"/>
          <p:cNvCxnSpPr/>
          <p:nvPr/>
        </p:nvCxnSpPr>
        <p:spPr>
          <a:xfrm>
            <a:off x="429200" y="1275577"/>
            <a:ext cx="614099" cy="0"/>
          </a:xfrm>
          <a:prstGeom prst="straightConnector1">
            <a:avLst/>
          </a:prstGeom>
          <a:noFill/>
          <a:ln w="19050" cap="flat" cmpd="sng">
            <a:solidFill>
              <a:schemeClr val="dk2"/>
            </a:solidFill>
            <a:prstDash val="lgDash"/>
            <a:round/>
            <a:headEnd type="none" w="med" len="med"/>
            <a:tailEnd type="none" w="med" len="med"/>
          </a:ln>
        </p:spPr>
      </p:cxnSp>
      <p:sp>
        <p:nvSpPr>
          <p:cNvPr id="21" name="Shape 21"/>
          <p:cNvSpPr txBox="1">
            <a:spLocks noGrp="1"/>
          </p:cNvSpPr>
          <p:nvPr>
            <p:ph type="title"/>
          </p:nvPr>
        </p:nvSpPr>
        <p:spPr>
          <a:xfrm>
            <a:off x="311700" y="372500"/>
            <a:ext cx="8520599" cy="7334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468825"/>
            <a:ext cx="8520599" cy="3099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cxnSp>
        <p:nvCxnSpPr>
          <p:cNvPr id="25" name="Shape 25"/>
          <p:cNvCxnSpPr/>
          <p:nvPr/>
        </p:nvCxnSpPr>
        <p:spPr>
          <a:xfrm>
            <a:off x="429200" y="1275577"/>
            <a:ext cx="614099" cy="0"/>
          </a:xfrm>
          <a:prstGeom prst="straightConnector1">
            <a:avLst/>
          </a:prstGeom>
          <a:noFill/>
          <a:ln w="19050" cap="flat" cmpd="sng">
            <a:solidFill>
              <a:schemeClr val="dk2"/>
            </a:solidFill>
            <a:prstDash val="lgDash"/>
            <a:round/>
            <a:headEnd type="none" w="med" len="med"/>
            <a:tailEnd type="none" w="med" len="med"/>
          </a:ln>
        </p:spPr>
      </p:cxnSp>
      <p:sp>
        <p:nvSpPr>
          <p:cNvPr id="26" name="Shape 26"/>
          <p:cNvSpPr txBox="1">
            <a:spLocks noGrp="1"/>
          </p:cNvSpPr>
          <p:nvPr>
            <p:ph type="title"/>
          </p:nvPr>
        </p:nvSpPr>
        <p:spPr>
          <a:xfrm>
            <a:off x="311700" y="372500"/>
            <a:ext cx="8520599" cy="7334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311700" y="1468825"/>
            <a:ext cx="3999899" cy="3099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body" idx="2"/>
          </p:nvPr>
        </p:nvSpPr>
        <p:spPr>
          <a:xfrm>
            <a:off x="4832400" y="1468825"/>
            <a:ext cx="3999899" cy="3099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72500"/>
            <a:ext cx="8520599" cy="7334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cxnSp>
        <p:nvCxnSpPr>
          <p:cNvPr id="34" name="Shape 34"/>
          <p:cNvCxnSpPr/>
          <p:nvPr/>
        </p:nvCxnSpPr>
        <p:spPr>
          <a:xfrm>
            <a:off x="418675" y="1457787"/>
            <a:ext cx="614099" cy="0"/>
          </a:xfrm>
          <a:prstGeom prst="straightConnector1">
            <a:avLst/>
          </a:prstGeom>
          <a:noFill/>
          <a:ln w="19050" cap="flat" cmpd="sng">
            <a:solidFill>
              <a:schemeClr val="dk2"/>
            </a:solidFill>
            <a:prstDash val="lgDash"/>
            <a:round/>
            <a:headEnd type="none" w="med" len="med"/>
            <a:tailEnd type="none" w="med" len="med"/>
          </a:ln>
        </p:spPr>
      </p:cxnSp>
      <p:sp>
        <p:nvSpPr>
          <p:cNvPr id="35" name="Shape 35"/>
          <p:cNvSpPr txBox="1">
            <a:spLocks noGrp="1"/>
          </p:cNvSpPr>
          <p:nvPr>
            <p:ph type="title"/>
          </p:nvPr>
        </p:nvSpPr>
        <p:spPr>
          <a:xfrm>
            <a:off x="311700" y="6318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6" name="Shape 36"/>
          <p:cNvSpPr txBox="1">
            <a:spLocks noGrp="1"/>
          </p:cNvSpPr>
          <p:nvPr>
            <p:ph type="body" idx="1"/>
          </p:nvPr>
        </p:nvSpPr>
        <p:spPr>
          <a:xfrm>
            <a:off x="311700" y="1618203"/>
            <a:ext cx="2807999" cy="29508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7" name="Shape 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8900"/>
            <a:ext cx="5678099" cy="4085699"/>
          </a:xfrm>
          <a:prstGeom prst="rect">
            <a:avLst/>
          </a:prstGeom>
        </p:spPr>
        <p:txBody>
          <a:bodyPr lIns="91425" tIns="91425" rIns="91425" bIns="91425" anchor="ctr" anchorCtr="0"/>
          <a:lstStyle>
            <a:lvl1pPr lvl="0">
              <a:spcBef>
                <a:spcPts val="0"/>
              </a:spcBef>
              <a:buClr>
                <a:schemeClr val="lt1"/>
              </a:buClr>
              <a:buSzPct val="100000"/>
              <a:defRPr sz="5400">
                <a:solidFill>
                  <a:schemeClr val="lt1"/>
                </a:solidFill>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1"/>
        </a:solidFill>
        <a:effectLst/>
      </p:bgPr>
    </p:bg>
    <p:spTree>
      <p:nvGrpSpPr>
        <p:cNvPr id="1" name="Shape 41"/>
        <p:cNvGrpSpPr/>
        <p:nvPr/>
      </p:nvGrpSpPr>
      <p:grpSpPr>
        <a:xfrm>
          <a:off x="0" y="0"/>
          <a:ext cx="0" cy="0"/>
          <a:chOff x="0" y="0"/>
          <a:chExt cx="0" cy="0"/>
        </a:xfrm>
      </p:grpSpPr>
      <p:sp>
        <p:nvSpPr>
          <p:cNvPr id="42" name="Shape 42"/>
          <p:cNvSpPr/>
          <p:nvPr/>
        </p:nvSpPr>
        <p:spPr>
          <a:xfrm>
            <a:off x="4572000" y="175"/>
            <a:ext cx="4572000" cy="5143499"/>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cxnSp>
        <p:nvCxnSpPr>
          <p:cNvPr id="43" name="Shape 43"/>
          <p:cNvCxnSpPr/>
          <p:nvPr/>
        </p:nvCxnSpPr>
        <p:spPr>
          <a:xfrm>
            <a:off x="5029675" y="4495500"/>
            <a:ext cx="577199" cy="0"/>
          </a:xfrm>
          <a:prstGeom prst="straightConnector1">
            <a:avLst/>
          </a:prstGeom>
          <a:noFill/>
          <a:ln w="19050" cap="flat" cmpd="sng">
            <a:solidFill>
              <a:schemeClr val="dk1"/>
            </a:solidFill>
            <a:prstDash val="lgDash"/>
            <a:round/>
            <a:headEnd type="none" w="med" len="med"/>
            <a:tailEnd type="none" w="med" len="med"/>
          </a:ln>
        </p:spPr>
      </p:cxnSp>
      <p:sp>
        <p:nvSpPr>
          <p:cNvPr id="44" name="Shape 44"/>
          <p:cNvSpPr txBox="1">
            <a:spLocks noGrp="1"/>
          </p:cNvSpPr>
          <p:nvPr>
            <p:ph type="title"/>
          </p:nvPr>
        </p:nvSpPr>
        <p:spPr>
          <a:xfrm>
            <a:off x="265500" y="1078750"/>
            <a:ext cx="4045199" cy="1789200"/>
          </a:xfrm>
          <a:prstGeom prst="rect">
            <a:avLst/>
          </a:prstGeom>
        </p:spPr>
        <p:txBody>
          <a:bodyPr lIns="91425" tIns="91425" rIns="91425" bIns="91425" anchor="b" anchorCtr="0"/>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a:endParaRPr/>
          </a:p>
        </p:txBody>
      </p:sp>
      <p:sp>
        <p:nvSpPr>
          <p:cNvPr id="45" name="Shape 45"/>
          <p:cNvSpPr txBox="1">
            <a:spLocks noGrp="1"/>
          </p:cNvSpPr>
          <p:nvPr>
            <p:ph type="subTitle" idx="1"/>
          </p:nvPr>
        </p:nvSpPr>
        <p:spPr>
          <a:xfrm>
            <a:off x="265500" y="2921400"/>
            <a:ext cx="4045199" cy="1345500"/>
          </a:xfrm>
          <a:prstGeom prst="rect">
            <a:avLst/>
          </a:prstGeom>
        </p:spPr>
        <p:txBody>
          <a:bodyPr lIns="91425" tIns="91425" rIns="91425" bIns="91425" anchor="t" anchorCtr="0"/>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a:endParaRPr/>
          </a:p>
        </p:txBody>
      </p:sp>
      <p:sp>
        <p:nvSpPr>
          <p:cNvPr id="46" name="Shape 46"/>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a:endParaRPr/>
          </a:p>
        </p:txBody>
      </p:sp>
      <p:sp>
        <p:nvSpPr>
          <p:cNvPr id="50" name="Shape 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72500"/>
            <a:ext cx="8520599" cy="733499"/>
          </a:xfrm>
          <a:prstGeom prst="rect">
            <a:avLst/>
          </a:prstGeom>
          <a:noFill/>
          <a:ln>
            <a:noFill/>
          </a:ln>
        </p:spPr>
        <p:txBody>
          <a:bodyPr lIns="91425" tIns="91425" rIns="91425" bIns="91425" anchor="b" anchorCtr="0"/>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468825"/>
            <a:ext cx="8520599" cy="30999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pPr lvl="0" algn="r">
                <a:spcBef>
                  <a:spcPts val="0"/>
                </a:spcBef>
                <a:buNone/>
              </a:pPr>
              <a:t>‹#›</a:t>
            </a:fld>
            <a:endParaRPr lang="en" sz="1000">
              <a:solidFill>
                <a:schemeClr val="dk2"/>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goo.gl/forms/gm3bTjWGT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www.youtube.com/watch?v=sRNy_2h_LEY" TargetMode="External"/><Relationship Id="rId4" Type="http://schemas.openxmlformats.org/officeDocument/2006/relationships/hyperlink" Target="https://drive.google.com/open?id=0BzHyZlxLpkk8Q0R4SDlJUzA5WX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411175" y="643250"/>
            <a:ext cx="8282400" cy="2109900"/>
          </a:xfrm>
          <a:prstGeom prst="rect">
            <a:avLst/>
          </a:prstGeom>
        </p:spPr>
        <p:txBody>
          <a:bodyPr lIns="91425" tIns="91425" rIns="91425" bIns="91425" anchor="b" anchorCtr="0">
            <a:noAutofit/>
          </a:bodyPr>
          <a:lstStyle/>
          <a:p>
            <a:pPr lvl="0" rtl="0">
              <a:spcBef>
                <a:spcPts val="0"/>
              </a:spcBef>
              <a:buNone/>
            </a:pPr>
            <a:r>
              <a:rPr lang="en"/>
              <a:t>College Starter</a:t>
            </a:r>
          </a:p>
        </p:txBody>
      </p:sp>
      <p:sp>
        <p:nvSpPr>
          <p:cNvPr id="63" name="Shape 63"/>
          <p:cNvSpPr txBox="1">
            <a:spLocks noGrp="1"/>
          </p:cNvSpPr>
          <p:nvPr>
            <p:ph type="subTitle" idx="1"/>
          </p:nvPr>
        </p:nvSpPr>
        <p:spPr>
          <a:xfrm>
            <a:off x="7407874" y="3398250"/>
            <a:ext cx="1285800" cy="1260600"/>
          </a:xfrm>
          <a:prstGeom prst="rect">
            <a:avLst/>
          </a:prstGeom>
        </p:spPr>
        <p:txBody>
          <a:bodyPr lIns="91425" tIns="91425" rIns="91425" bIns="91425" anchor="ctr" anchorCtr="0">
            <a:noAutofit/>
          </a:bodyPr>
          <a:lstStyle/>
          <a:p>
            <a:pPr lvl="0" algn="l" rtl="0">
              <a:spcBef>
                <a:spcPts val="0"/>
              </a:spcBef>
              <a:buNone/>
            </a:pPr>
            <a:r>
              <a:rPr lang="en" sz="1200"/>
              <a:t>Team member:</a:t>
            </a:r>
          </a:p>
          <a:p>
            <a:pPr lvl="0" algn="l" rtl="0">
              <a:spcBef>
                <a:spcPts val="0"/>
              </a:spcBef>
              <a:buNone/>
            </a:pPr>
            <a:endParaRPr sz="1200"/>
          </a:p>
          <a:p>
            <a:pPr lvl="0" algn="r">
              <a:spcBef>
                <a:spcPts val="0"/>
              </a:spcBef>
              <a:buNone/>
            </a:pPr>
            <a:r>
              <a:rPr lang="en" sz="1200"/>
              <a:t>Anitha Patteda</a:t>
            </a:r>
          </a:p>
          <a:p>
            <a:pPr lvl="0" algn="r">
              <a:spcBef>
                <a:spcPts val="0"/>
              </a:spcBef>
              <a:buNone/>
            </a:pPr>
            <a:r>
              <a:rPr lang="en" sz="1200"/>
              <a:t>Dhruvit Patel</a:t>
            </a:r>
          </a:p>
          <a:p>
            <a:pPr lvl="0" algn="r">
              <a:spcBef>
                <a:spcPts val="0"/>
              </a:spcBef>
              <a:buNone/>
            </a:pPr>
            <a:r>
              <a:rPr lang="en" sz="1200"/>
              <a:t>Rohini Rao</a:t>
            </a:r>
          </a:p>
          <a:p>
            <a:pPr lvl="0" algn="r" rtl="0">
              <a:spcBef>
                <a:spcPts val="0"/>
              </a:spcBef>
              <a:buNone/>
            </a:pPr>
            <a:r>
              <a:rPr lang="en" sz="1200"/>
              <a:t>Vandna Yadav</a:t>
            </a:r>
          </a:p>
        </p:txBody>
      </p:sp>
      <p:sp>
        <p:nvSpPr>
          <p:cNvPr id="64" name="Shape 64"/>
          <p:cNvSpPr txBox="1">
            <a:spLocks noGrp="1"/>
          </p:cNvSpPr>
          <p:nvPr>
            <p:ph type="subTitle" idx="1"/>
          </p:nvPr>
        </p:nvSpPr>
        <p:spPr>
          <a:xfrm>
            <a:off x="7366350" y="4731075"/>
            <a:ext cx="1618500" cy="322200"/>
          </a:xfrm>
          <a:prstGeom prst="rect">
            <a:avLst/>
          </a:prstGeom>
        </p:spPr>
        <p:txBody>
          <a:bodyPr lIns="91425" tIns="91425" rIns="91425" bIns="91425" anchor="ctr" anchorCtr="0">
            <a:noAutofit/>
          </a:bodyPr>
          <a:lstStyle/>
          <a:p>
            <a:pPr lvl="0" rtl="0">
              <a:spcBef>
                <a:spcPts val="0"/>
              </a:spcBef>
              <a:buNone/>
            </a:pPr>
            <a:r>
              <a:rPr lang="en" sz="1000" i="1">
                <a:solidFill>
                  <a:schemeClr val="dk1"/>
                </a:solidFill>
              </a:rPr>
              <a:t>Prof. Greg Vesonder</a:t>
            </a:r>
          </a:p>
        </p:txBody>
      </p:sp>
      <p:pic>
        <p:nvPicPr>
          <p:cNvPr id="65" name="Shape 65"/>
          <p:cNvPicPr preferRelativeResize="0"/>
          <p:nvPr/>
        </p:nvPicPr>
        <p:blipFill>
          <a:blip r:embed="rId3">
            <a:alphaModFix/>
          </a:blip>
          <a:stretch>
            <a:fillRect/>
          </a:stretch>
        </p:blipFill>
        <p:spPr>
          <a:xfrm>
            <a:off x="5" y="3111550"/>
            <a:ext cx="1883323" cy="203194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Second Design - Moqups</a:t>
            </a:r>
          </a:p>
        </p:txBody>
      </p:sp>
      <p:pic>
        <p:nvPicPr>
          <p:cNvPr id="136" name="Shape 136"/>
          <p:cNvPicPr preferRelativeResize="0"/>
          <p:nvPr/>
        </p:nvPicPr>
        <p:blipFill>
          <a:blip r:embed="rId3">
            <a:alphaModFix/>
          </a:blip>
          <a:stretch>
            <a:fillRect/>
          </a:stretch>
        </p:blipFill>
        <p:spPr>
          <a:xfrm>
            <a:off x="271825" y="1393248"/>
            <a:ext cx="1353624" cy="2695725"/>
          </a:xfrm>
          <a:prstGeom prst="rect">
            <a:avLst/>
          </a:prstGeom>
          <a:noFill/>
          <a:ln>
            <a:noFill/>
          </a:ln>
        </p:spPr>
      </p:pic>
      <p:pic>
        <p:nvPicPr>
          <p:cNvPr id="137" name="Shape 137"/>
          <p:cNvPicPr preferRelativeResize="0"/>
          <p:nvPr/>
        </p:nvPicPr>
        <p:blipFill>
          <a:blip r:embed="rId4">
            <a:alphaModFix/>
          </a:blip>
          <a:stretch>
            <a:fillRect/>
          </a:stretch>
        </p:blipFill>
        <p:spPr>
          <a:xfrm>
            <a:off x="1953550" y="1382549"/>
            <a:ext cx="1353625" cy="2631201"/>
          </a:xfrm>
          <a:prstGeom prst="rect">
            <a:avLst/>
          </a:prstGeom>
          <a:noFill/>
          <a:ln>
            <a:noFill/>
          </a:ln>
        </p:spPr>
      </p:pic>
      <p:pic>
        <p:nvPicPr>
          <p:cNvPr id="138" name="Shape 138"/>
          <p:cNvPicPr preferRelativeResize="0"/>
          <p:nvPr/>
        </p:nvPicPr>
        <p:blipFill>
          <a:blip r:embed="rId5">
            <a:alphaModFix/>
          </a:blip>
          <a:stretch>
            <a:fillRect/>
          </a:stretch>
        </p:blipFill>
        <p:spPr>
          <a:xfrm>
            <a:off x="3677125" y="1382550"/>
            <a:ext cx="1353624" cy="2658079"/>
          </a:xfrm>
          <a:prstGeom prst="rect">
            <a:avLst/>
          </a:prstGeom>
          <a:noFill/>
          <a:ln>
            <a:noFill/>
          </a:ln>
        </p:spPr>
      </p:pic>
      <p:pic>
        <p:nvPicPr>
          <p:cNvPr id="139" name="Shape 139"/>
          <p:cNvPicPr preferRelativeResize="0"/>
          <p:nvPr/>
        </p:nvPicPr>
        <p:blipFill>
          <a:blip r:embed="rId6">
            <a:alphaModFix/>
          </a:blip>
          <a:stretch>
            <a:fillRect/>
          </a:stretch>
        </p:blipFill>
        <p:spPr>
          <a:xfrm>
            <a:off x="5511575" y="1356650"/>
            <a:ext cx="1353625" cy="2703424"/>
          </a:xfrm>
          <a:prstGeom prst="rect">
            <a:avLst/>
          </a:prstGeom>
          <a:noFill/>
          <a:ln>
            <a:noFill/>
          </a:ln>
        </p:spPr>
      </p:pic>
      <p:pic>
        <p:nvPicPr>
          <p:cNvPr id="140" name="Shape 140"/>
          <p:cNvPicPr preferRelativeResize="0"/>
          <p:nvPr/>
        </p:nvPicPr>
        <p:blipFill>
          <a:blip r:embed="rId7">
            <a:alphaModFix/>
          </a:blip>
          <a:stretch>
            <a:fillRect/>
          </a:stretch>
        </p:blipFill>
        <p:spPr>
          <a:xfrm>
            <a:off x="7381350" y="1372025"/>
            <a:ext cx="1353625" cy="273817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rtl="0">
              <a:spcBef>
                <a:spcPts val="0"/>
              </a:spcBef>
              <a:buNone/>
            </a:pPr>
            <a:r>
              <a:rPr lang="en"/>
              <a:t>Contd..</a:t>
            </a:r>
          </a:p>
        </p:txBody>
      </p:sp>
      <p:pic>
        <p:nvPicPr>
          <p:cNvPr id="146" name="Shape 146"/>
          <p:cNvPicPr preferRelativeResize="0"/>
          <p:nvPr/>
        </p:nvPicPr>
        <p:blipFill>
          <a:blip r:embed="rId3">
            <a:alphaModFix/>
          </a:blip>
          <a:stretch>
            <a:fillRect/>
          </a:stretch>
        </p:blipFill>
        <p:spPr>
          <a:xfrm>
            <a:off x="1191274" y="1321887"/>
            <a:ext cx="1388700" cy="2749874"/>
          </a:xfrm>
          <a:prstGeom prst="rect">
            <a:avLst/>
          </a:prstGeom>
          <a:noFill/>
          <a:ln>
            <a:noFill/>
          </a:ln>
        </p:spPr>
      </p:pic>
      <p:pic>
        <p:nvPicPr>
          <p:cNvPr id="147" name="Shape 147"/>
          <p:cNvPicPr preferRelativeResize="0"/>
          <p:nvPr/>
        </p:nvPicPr>
        <p:blipFill rotWithShape="1">
          <a:blip r:embed="rId4">
            <a:alphaModFix/>
          </a:blip>
          <a:srcRect t="2860" b="-2859"/>
          <a:stretch/>
        </p:blipFill>
        <p:spPr>
          <a:xfrm>
            <a:off x="3231225" y="1348799"/>
            <a:ext cx="1388699" cy="2722945"/>
          </a:xfrm>
          <a:prstGeom prst="rect">
            <a:avLst/>
          </a:prstGeom>
          <a:noFill/>
          <a:ln>
            <a:noFill/>
          </a:ln>
        </p:spPr>
      </p:pic>
      <p:pic>
        <p:nvPicPr>
          <p:cNvPr id="148" name="Shape 148"/>
          <p:cNvPicPr preferRelativeResize="0"/>
          <p:nvPr/>
        </p:nvPicPr>
        <p:blipFill>
          <a:blip r:embed="rId5">
            <a:alphaModFix/>
          </a:blip>
          <a:stretch>
            <a:fillRect/>
          </a:stretch>
        </p:blipFill>
        <p:spPr>
          <a:xfrm>
            <a:off x="5463600" y="1332387"/>
            <a:ext cx="1388700" cy="2728865"/>
          </a:xfrm>
          <a:prstGeom prst="rect">
            <a:avLst/>
          </a:prstGeom>
          <a:noFill/>
          <a:ln>
            <a:noFill/>
          </a:ln>
        </p:spPr>
      </p:pic>
      <p:sp>
        <p:nvSpPr>
          <p:cNvPr id="149" name="Shape 149"/>
          <p:cNvSpPr txBox="1"/>
          <p:nvPr/>
        </p:nvSpPr>
        <p:spPr>
          <a:xfrm>
            <a:off x="576075" y="4200150"/>
            <a:ext cx="7582800" cy="543900"/>
          </a:xfrm>
          <a:prstGeom prst="rect">
            <a:avLst/>
          </a:prstGeom>
          <a:noFill/>
          <a:ln>
            <a:noFill/>
          </a:ln>
        </p:spPr>
        <p:txBody>
          <a:bodyPr lIns="91425" tIns="91425" rIns="91425" bIns="91425" anchor="t" anchorCtr="0">
            <a:noAutofit/>
          </a:bodyPr>
          <a:lstStyle/>
          <a:p>
            <a:pPr marL="457200" lvl="0" indent="-228600">
              <a:spcBef>
                <a:spcPts val="0"/>
              </a:spcBef>
              <a:buFont typeface="Source Code Pro"/>
              <a:buChar char="●"/>
            </a:pPr>
            <a:r>
              <a:rPr lang="en">
                <a:latin typeface="Source Code Pro"/>
                <a:ea typeface="Source Code Pro"/>
                <a:cs typeface="Source Code Pro"/>
                <a:sym typeface="Source Code Pro"/>
              </a:rPr>
              <a:t>Beginning outline was not easy to use. Additional touch info was required from the users. General feel and look of the application was not alluring.</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220100"/>
            <a:ext cx="8520600" cy="733500"/>
          </a:xfrm>
          <a:prstGeom prst="rect">
            <a:avLst/>
          </a:prstGeom>
        </p:spPr>
        <p:txBody>
          <a:bodyPr lIns="91425" tIns="91425" rIns="91425" bIns="91425" anchor="b" anchorCtr="0">
            <a:noAutofit/>
          </a:bodyPr>
          <a:lstStyle/>
          <a:p>
            <a:pPr lvl="0">
              <a:spcBef>
                <a:spcPts val="0"/>
              </a:spcBef>
              <a:buNone/>
            </a:pPr>
            <a:r>
              <a:rPr lang="en"/>
              <a:t>Second Design User Feedback</a:t>
            </a:r>
          </a:p>
        </p:txBody>
      </p:sp>
      <p:pic>
        <p:nvPicPr>
          <p:cNvPr id="155" name="Shape 155"/>
          <p:cNvPicPr preferRelativeResize="0"/>
          <p:nvPr/>
        </p:nvPicPr>
        <p:blipFill>
          <a:blip r:embed="rId3">
            <a:alphaModFix/>
          </a:blip>
          <a:stretch>
            <a:fillRect/>
          </a:stretch>
        </p:blipFill>
        <p:spPr>
          <a:xfrm>
            <a:off x="605874" y="1401374"/>
            <a:ext cx="2444447" cy="2340786"/>
          </a:xfrm>
          <a:prstGeom prst="rect">
            <a:avLst/>
          </a:prstGeom>
          <a:noFill/>
          <a:ln>
            <a:noFill/>
          </a:ln>
        </p:spPr>
      </p:pic>
      <p:pic>
        <p:nvPicPr>
          <p:cNvPr id="156" name="Shape 156"/>
          <p:cNvPicPr preferRelativeResize="0"/>
          <p:nvPr/>
        </p:nvPicPr>
        <p:blipFill>
          <a:blip r:embed="rId4">
            <a:alphaModFix/>
          </a:blip>
          <a:stretch>
            <a:fillRect/>
          </a:stretch>
        </p:blipFill>
        <p:spPr>
          <a:xfrm>
            <a:off x="3299975" y="1428037"/>
            <a:ext cx="2444450" cy="2287428"/>
          </a:xfrm>
          <a:prstGeom prst="rect">
            <a:avLst/>
          </a:prstGeom>
          <a:noFill/>
          <a:ln>
            <a:noFill/>
          </a:ln>
        </p:spPr>
      </p:pic>
      <p:pic>
        <p:nvPicPr>
          <p:cNvPr id="157" name="Shape 157"/>
          <p:cNvPicPr preferRelativeResize="0"/>
          <p:nvPr/>
        </p:nvPicPr>
        <p:blipFill>
          <a:blip r:embed="rId5">
            <a:alphaModFix/>
          </a:blip>
          <a:stretch>
            <a:fillRect/>
          </a:stretch>
        </p:blipFill>
        <p:spPr>
          <a:xfrm>
            <a:off x="5994075" y="1277937"/>
            <a:ext cx="2509974" cy="2432074"/>
          </a:xfrm>
          <a:prstGeom prst="rect">
            <a:avLst/>
          </a:prstGeom>
          <a:noFill/>
          <a:ln>
            <a:noFill/>
          </a:ln>
        </p:spPr>
      </p:pic>
      <p:sp>
        <p:nvSpPr>
          <p:cNvPr id="158" name="Shape 158"/>
          <p:cNvSpPr txBox="1"/>
          <p:nvPr/>
        </p:nvSpPr>
        <p:spPr>
          <a:xfrm>
            <a:off x="529750" y="3860875"/>
            <a:ext cx="8129700" cy="963900"/>
          </a:xfrm>
          <a:prstGeom prst="rect">
            <a:avLst/>
          </a:prstGeom>
          <a:noFill/>
          <a:ln w="9525" cap="flat" cmpd="sng">
            <a:solidFill>
              <a:srgbClr val="4A86E8"/>
            </a:solidFill>
            <a:prstDash val="solid"/>
            <a:round/>
            <a:headEnd type="none" w="med" len="med"/>
            <a:tailEnd type="none" w="med" len="med"/>
          </a:ln>
        </p:spPr>
        <p:txBody>
          <a:bodyPr lIns="91425" tIns="91425" rIns="91425" bIns="91425" anchor="t" anchorCtr="0">
            <a:noAutofit/>
          </a:bodyPr>
          <a:lstStyle/>
          <a:p>
            <a:pPr marL="457200" lvl="0" indent="-304800" algn="just" rtl="0">
              <a:spcBef>
                <a:spcPts val="0"/>
              </a:spcBef>
              <a:buSzPct val="100000"/>
              <a:buFont typeface="Source Code Pro"/>
              <a:buChar char="●"/>
            </a:pPr>
            <a:r>
              <a:rPr lang="en" sz="1200">
                <a:latin typeface="Source Code Pro"/>
                <a:ea typeface="Source Code Pro"/>
                <a:cs typeface="Source Code Pro"/>
                <a:sym typeface="Source Code Pro"/>
              </a:rPr>
              <a:t>Application looks deficient due to content not introduced legitimately . </a:t>
            </a:r>
          </a:p>
          <a:p>
            <a:pPr marL="457200" lvl="0" indent="-304800" algn="just" rtl="0">
              <a:spcBef>
                <a:spcPts val="0"/>
              </a:spcBef>
              <a:buSzPct val="100000"/>
              <a:buFont typeface="Source Code Pro"/>
              <a:buChar char="●"/>
            </a:pPr>
            <a:r>
              <a:rPr lang="en" sz="1200">
                <a:latin typeface="Source Code Pro"/>
                <a:ea typeface="Source Code Pro"/>
                <a:cs typeface="Source Code Pro"/>
                <a:sym typeface="Source Code Pro"/>
              </a:rPr>
              <a:t>Users were not inspired with the user interface as it did not have the 'attention grabbing' variable. </a:t>
            </a:r>
          </a:p>
          <a:p>
            <a:pPr marL="457200" lvl="0" indent="-304800" algn="just">
              <a:spcBef>
                <a:spcPts val="0"/>
              </a:spcBef>
              <a:buSzPct val="100000"/>
              <a:buFont typeface="Source Code Pro"/>
              <a:buChar char="●"/>
            </a:pPr>
            <a:r>
              <a:rPr lang="en" sz="1200">
                <a:latin typeface="Source Code Pro"/>
                <a:ea typeface="Source Code Pro"/>
                <a:cs typeface="Source Code Pro"/>
                <a:sym typeface="Source Code Pro"/>
              </a:rPr>
              <a:t>Relatively few said that they would utilize the application once more.</a:t>
            </a:r>
          </a:p>
          <a:p>
            <a:pPr lvl="0">
              <a:spcBef>
                <a:spcPts val="0"/>
              </a:spcBef>
              <a:buNone/>
            </a:pPr>
            <a:endParaRPr sz="1200">
              <a:latin typeface="Source Code Pro"/>
              <a:ea typeface="Source Code Pro"/>
              <a:cs typeface="Source Code Pro"/>
              <a:sym typeface="Source Code Pro"/>
            </a:endParaRPr>
          </a:p>
          <a:p>
            <a:pPr lvl="0">
              <a:spcBef>
                <a:spcPts val="0"/>
              </a:spcBef>
              <a:buNone/>
            </a:pPr>
            <a:endParaRPr sz="1200">
              <a:latin typeface="Source Code Pro"/>
              <a:ea typeface="Source Code Pro"/>
              <a:cs typeface="Source Code Pro"/>
              <a:sym typeface="Source Code Pro"/>
            </a:endParaRPr>
          </a:p>
          <a:p>
            <a:pPr lvl="0">
              <a:spcBef>
                <a:spcPts val="0"/>
              </a:spcBef>
              <a:buNone/>
            </a:pPr>
            <a:endParaRPr sz="1200">
              <a:latin typeface="Source Code Pro"/>
              <a:ea typeface="Source Code Pro"/>
              <a:cs typeface="Source Code Pro"/>
              <a:sym typeface="Source Code Pro"/>
            </a:endParaRPr>
          </a:p>
          <a:p>
            <a:pPr lvl="0">
              <a:spcBef>
                <a:spcPts val="0"/>
              </a:spcBef>
              <a:buNone/>
            </a:pPr>
            <a:endParaRPr sz="1200">
              <a:latin typeface="Source Code Pro"/>
              <a:ea typeface="Source Code Pro"/>
              <a:cs typeface="Source Code Pro"/>
              <a:sym typeface="Source Code Pro"/>
            </a:endParaRPr>
          </a:p>
          <a:p>
            <a:pPr lvl="0">
              <a:spcBef>
                <a:spcPts val="0"/>
              </a:spcBef>
              <a:buNone/>
            </a:pPr>
            <a:endParaRPr sz="1200">
              <a:latin typeface="Source Code Pro"/>
              <a:ea typeface="Source Code Pro"/>
              <a:cs typeface="Source Code Pro"/>
              <a:sym typeface="Source Code Pro"/>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Final Design - Using JustInMind</a:t>
            </a:r>
          </a:p>
        </p:txBody>
      </p:sp>
      <p:pic>
        <p:nvPicPr>
          <p:cNvPr id="164" name="Shape 164"/>
          <p:cNvPicPr preferRelativeResize="0"/>
          <p:nvPr/>
        </p:nvPicPr>
        <p:blipFill>
          <a:blip r:embed="rId3">
            <a:alphaModFix/>
          </a:blip>
          <a:stretch>
            <a:fillRect/>
          </a:stretch>
        </p:blipFill>
        <p:spPr>
          <a:xfrm>
            <a:off x="455575" y="1342824"/>
            <a:ext cx="1328750" cy="2663717"/>
          </a:xfrm>
          <a:prstGeom prst="rect">
            <a:avLst/>
          </a:prstGeom>
          <a:noFill/>
          <a:ln>
            <a:noFill/>
          </a:ln>
        </p:spPr>
      </p:pic>
      <p:pic>
        <p:nvPicPr>
          <p:cNvPr id="165" name="Shape 165"/>
          <p:cNvPicPr preferRelativeResize="0"/>
          <p:nvPr/>
        </p:nvPicPr>
        <p:blipFill>
          <a:blip r:embed="rId4">
            <a:alphaModFix/>
          </a:blip>
          <a:stretch>
            <a:fillRect/>
          </a:stretch>
        </p:blipFill>
        <p:spPr>
          <a:xfrm>
            <a:off x="2064025" y="1342825"/>
            <a:ext cx="1328749" cy="2685749"/>
          </a:xfrm>
          <a:prstGeom prst="rect">
            <a:avLst/>
          </a:prstGeom>
          <a:noFill/>
          <a:ln>
            <a:noFill/>
          </a:ln>
        </p:spPr>
      </p:pic>
      <p:pic>
        <p:nvPicPr>
          <p:cNvPr id="166" name="Shape 166"/>
          <p:cNvPicPr preferRelativeResize="0"/>
          <p:nvPr/>
        </p:nvPicPr>
        <p:blipFill>
          <a:blip r:embed="rId5">
            <a:alphaModFix/>
          </a:blip>
          <a:stretch>
            <a:fillRect/>
          </a:stretch>
        </p:blipFill>
        <p:spPr>
          <a:xfrm>
            <a:off x="3749937" y="1341262"/>
            <a:ext cx="1328749" cy="2666857"/>
          </a:xfrm>
          <a:prstGeom prst="rect">
            <a:avLst/>
          </a:prstGeom>
          <a:noFill/>
          <a:ln>
            <a:noFill/>
          </a:ln>
        </p:spPr>
      </p:pic>
      <p:pic>
        <p:nvPicPr>
          <p:cNvPr id="167" name="Shape 167"/>
          <p:cNvPicPr preferRelativeResize="0"/>
          <p:nvPr/>
        </p:nvPicPr>
        <p:blipFill>
          <a:blip r:embed="rId6">
            <a:alphaModFix/>
          </a:blip>
          <a:stretch>
            <a:fillRect/>
          </a:stretch>
        </p:blipFill>
        <p:spPr>
          <a:xfrm>
            <a:off x="5435825" y="1352137"/>
            <a:ext cx="1328750" cy="2645104"/>
          </a:xfrm>
          <a:prstGeom prst="rect">
            <a:avLst/>
          </a:prstGeom>
          <a:noFill/>
          <a:ln>
            <a:noFill/>
          </a:ln>
        </p:spPr>
      </p:pic>
      <p:pic>
        <p:nvPicPr>
          <p:cNvPr id="168" name="Shape 168"/>
          <p:cNvPicPr preferRelativeResize="0"/>
          <p:nvPr/>
        </p:nvPicPr>
        <p:blipFill>
          <a:blip r:embed="rId7">
            <a:alphaModFix/>
          </a:blip>
          <a:stretch>
            <a:fillRect/>
          </a:stretch>
        </p:blipFill>
        <p:spPr>
          <a:xfrm>
            <a:off x="7207837" y="1352138"/>
            <a:ext cx="1299127" cy="2645100"/>
          </a:xfrm>
          <a:prstGeom prst="rect">
            <a:avLst/>
          </a:prstGeom>
          <a:noFill/>
          <a:ln>
            <a:noFill/>
          </a:ln>
        </p:spPr>
      </p:pic>
      <p:sp>
        <p:nvSpPr>
          <p:cNvPr id="169" name="Shape 169"/>
          <p:cNvSpPr/>
          <p:nvPr/>
        </p:nvSpPr>
        <p:spPr>
          <a:xfrm>
            <a:off x="486850" y="4009675"/>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solidFill>
                  <a:srgbClr val="85200C"/>
                </a:solidFill>
              </a:rPr>
              <a:t> </a:t>
            </a:r>
            <a:r>
              <a:rPr lang="en" sz="1200" b="1">
                <a:solidFill>
                  <a:srgbClr val="FFFFFF"/>
                </a:solidFill>
              </a:rPr>
              <a:t>Home page</a:t>
            </a:r>
            <a:r>
              <a:rPr lang="en" b="1">
                <a:solidFill>
                  <a:srgbClr val="FFFFFF"/>
                </a:solidFill>
              </a:rPr>
              <a:t> </a:t>
            </a:r>
          </a:p>
          <a:p>
            <a:pPr lvl="0" algn="ctr">
              <a:spcBef>
                <a:spcPts val="0"/>
              </a:spcBef>
              <a:buNone/>
            </a:pPr>
            <a:endParaRPr sz="1000" b="1">
              <a:solidFill>
                <a:srgbClr val="FFFFFF"/>
              </a:solidFill>
            </a:endParaRPr>
          </a:p>
        </p:txBody>
      </p:sp>
      <p:sp>
        <p:nvSpPr>
          <p:cNvPr id="170" name="Shape 170"/>
          <p:cNvSpPr/>
          <p:nvPr/>
        </p:nvSpPr>
        <p:spPr>
          <a:xfrm>
            <a:off x="3825800" y="4009675"/>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85200C"/>
                </a:solidFill>
              </a:rPr>
              <a:t> </a:t>
            </a:r>
            <a:r>
              <a:rPr lang="en" sz="1200" b="1">
                <a:solidFill>
                  <a:srgbClr val="FFFFFF"/>
                </a:solidFill>
              </a:rPr>
              <a:t>Events &amp; sch </a:t>
            </a:r>
          </a:p>
        </p:txBody>
      </p:sp>
      <p:sp>
        <p:nvSpPr>
          <p:cNvPr id="171" name="Shape 171"/>
          <p:cNvSpPr/>
          <p:nvPr/>
        </p:nvSpPr>
        <p:spPr>
          <a:xfrm>
            <a:off x="2156312" y="4009675"/>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85200C"/>
                </a:solidFill>
              </a:rPr>
              <a:t> </a:t>
            </a:r>
            <a:r>
              <a:rPr lang="en" sz="1200" b="1">
                <a:solidFill>
                  <a:srgbClr val="FFFFFF"/>
                </a:solidFill>
              </a:rPr>
              <a:t>List of Dept</a:t>
            </a:r>
          </a:p>
        </p:txBody>
      </p:sp>
      <p:sp>
        <p:nvSpPr>
          <p:cNvPr id="172" name="Shape 172"/>
          <p:cNvSpPr/>
          <p:nvPr/>
        </p:nvSpPr>
        <p:spPr>
          <a:xfrm>
            <a:off x="5516825" y="4009675"/>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Housing</a:t>
            </a:r>
          </a:p>
        </p:txBody>
      </p:sp>
      <p:sp>
        <p:nvSpPr>
          <p:cNvPr id="173" name="Shape 173"/>
          <p:cNvSpPr/>
          <p:nvPr/>
        </p:nvSpPr>
        <p:spPr>
          <a:xfrm>
            <a:off x="7255600" y="4009675"/>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     Dining</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Contd...</a:t>
            </a:r>
          </a:p>
        </p:txBody>
      </p:sp>
      <p:pic>
        <p:nvPicPr>
          <p:cNvPr id="179" name="Shape 179"/>
          <p:cNvPicPr preferRelativeResize="0"/>
          <p:nvPr/>
        </p:nvPicPr>
        <p:blipFill>
          <a:blip r:embed="rId3">
            <a:alphaModFix/>
          </a:blip>
          <a:stretch>
            <a:fillRect/>
          </a:stretch>
        </p:blipFill>
        <p:spPr>
          <a:xfrm>
            <a:off x="422124" y="1379824"/>
            <a:ext cx="1339899" cy="2642599"/>
          </a:xfrm>
          <a:prstGeom prst="rect">
            <a:avLst/>
          </a:prstGeom>
          <a:noFill/>
          <a:ln>
            <a:noFill/>
          </a:ln>
        </p:spPr>
      </p:pic>
      <p:pic>
        <p:nvPicPr>
          <p:cNvPr id="180" name="Shape 180"/>
          <p:cNvPicPr preferRelativeResize="0"/>
          <p:nvPr/>
        </p:nvPicPr>
        <p:blipFill>
          <a:blip r:embed="rId4">
            <a:alphaModFix/>
          </a:blip>
          <a:stretch>
            <a:fillRect/>
          </a:stretch>
        </p:blipFill>
        <p:spPr>
          <a:xfrm>
            <a:off x="2099825" y="1379825"/>
            <a:ext cx="1339899" cy="2654965"/>
          </a:xfrm>
          <a:prstGeom prst="rect">
            <a:avLst/>
          </a:prstGeom>
          <a:noFill/>
          <a:ln>
            <a:noFill/>
          </a:ln>
        </p:spPr>
      </p:pic>
      <p:pic>
        <p:nvPicPr>
          <p:cNvPr id="181" name="Shape 181"/>
          <p:cNvPicPr preferRelativeResize="0"/>
          <p:nvPr/>
        </p:nvPicPr>
        <p:blipFill>
          <a:blip r:embed="rId5">
            <a:alphaModFix/>
          </a:blip>
          <a:stretch>
            <a:fillRect/>
          </a:stretch>
        </p:blipFill>
        <p:spPr>
          <a:xfrm>
            <a:off x="3819525" y="1379824"/>
            <a:ext cx="1339900" cy="2679783"/>
          </a:xfrm>
          <a:prstGeom prst="rect">
            <a:avLst/>
          </a:prstGeom>
          <a:noFill/>
          <a:ln>
            <a:noFill/>
          </a:ln>
        </p:spPr>
      </p:pic>
      <p:pic>
        <p:nvPicPr>
          <p:cNvPr id="182" name="Shape 182"/>
          <p:cNvPicPr preferRelativeResize="0"/>
          <p:nvPr/>
        </p:nvPicPr>
        <p:blipFill>
          <a:blip r:embed="rId6">
            <a:alphaModFix/>
          </a:blip>
          <a:stretch>
            <a:fillRect/>
          </a:stretch>
        </p:blipFill>
        <p:spPr>
          <a:xfrm>
            <a:off x="5511525" y="1357475"/>
            <a:ext cx="1339899" cy="2724475"/>
          </a:xfrm>
          <a:prstGeom prst="rect">
            <a:avLst/>
          </a:prstGeom>
          <a:noFill/>
          <a:ln>
            <a:noFill/>
          </a:ln>
        </p:spPr>
      </p:pic>
      <p:pic>
        <p:nvPicPr>
          <p:cNvPr id="183" name="Shape 183"/>
          <p:cNvPicPr preferRelativeResize="0"/>
          <p:nvPr/>
        </p:nvPicPr>
        <p:blipFill>
          <a:blip r:embed="rId7">
            <a:alphaModFix/>
          </a:blip>
          <a:stretch>
            <a:fillRect/>
          </a:stretch>
        </p:blipFill>
        <p:spPr>
          <a:xfrm>
            <a:off x="7279724" y="1340487"/>
            <a:ext cx="1339899" cy="2721272"/>
          </a:xfrm>
          <a:prstGeom prst="rect">
            <a:avLst/>
          </a:prstGeom>
          <a:noFill/>
          <a:ln>
            <a:noFill/>
          </a:ln>
        </p:spPr>
      </p:pic>
      <p:sp>
        <p:nvSpPr>
          <p:cNvPr id="184" name="Shape 184"/>
          <p:cNvSpPr/>
          <p:nvPr/>
        </p:nvSpPr>
        <p:spPr>
          <a:xfrm>
            <a:off x="5587475" y="4107700"/>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solidFill>
                  <a:srgbClr val="85200C"/>
                </a:solidFill>
              </a:rPr>
              <a:t>    </a:t>
            </a:r>
            <a:r>
              <a:rPr lang="en" sz="1200" b="1">
                <a:solidFill>
                  <a:srgbClr val="FFFFFF"/>
                </a:solidFill>
              </a:rPr>
              <a:t>Transit    </a:t>
            </a:r>
          </a:p>
          <a:p>
            <a:pPr lvl="0" rtl="0">
              <a:spcBef>
                <a:spcPts val="0"/>
              </a:spcBef>
              <a:buNone/>
            </a:pPr>
            <a:r>
              <a:rPr lang="en" sz="1200" b="1">
                <a:solidFill>
                  <a:srgbClr val="FFFFFF"/>
                </a:solidFill>
              </a:rPr>
              <a:t>     details</a:t>
            </a:r>
          </a:p>
        </p:txBody>
      </p:sp>
      <p:sp>
        <p:nvSpPr>
          <p:cNvPr id="185" name="Shape 185"/>
          <p:cNvSpPr/>
          <p:nvPr/>
        </p:nvSpPr>
        <p:spPr>
          <a:xfrm>
            <a:off x="1992375" y="4111000"/>
            <a:ext cx="1502400" cy="7335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 Selected location on map </a:t>
            </a:r>
          </a:p>
        </p:txBody>
      </p:sp>
      <p:sp>
        <p:nvSpPr>
          <p:cNvPr id="186" name="Shape 186"/>
          <p:cNvSpPr/>
          <p:nvPr/>
        </p:nvSpPr>
        <p:spPr>
          <a:xfrm>
            <a:off x="3708475" y="4107700"/>
            <a:ext cx="16653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b="1">
                <a:solidFill>
                  <a:srgbClr val="FFFFFF"/>
                </a:solidFill>
              </a:rPr>
              <a:t>Direction to selected location </a:t>
            </a:r>
          </a:p>
        </p:txBody>
      </p:sp>
      <p:sp>
        <p:nvSpPr>
          <p:cNvPr id="187" name="Shape 187"/>
          <p:cNvSpPr/>
          <p:nvPr/>
        </p:nvSpPr>
        <p:spPr>
          <a:xfrm>
            <a:off x="490275" y="4081950"/>
            <a:ext cx="1203600" cy="7401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Map </a:t>
            </a:r>
          </a:p>
        </p:txBody>
      </p:sp>
      <p:sp>
        <p:nvSpPr>
          <p:cNvPr id="188" name="Shape 188"/>
          <p:cNvSpPr/>
          <p:nvPr/>
        </p:nvSpPr>
        <p:spPr>
          <a:xfrm>
            <a:off x="7347875" y="4082500"/>
            <a:ext cx="1203600" cy="7905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solidFill>
                  <a:srgbClr val="85200C"/>
                </a:solidFill>
              </a:rPr>
              <a:t>    </a:t>
            </a:r>
            <a:r>
              <a:rPr lang="en" sz="1200" b="1">
                <a:solidFill>
                  <a:srgbClr val="FFFFFF"/>
                </a:solidFill>
              </a:rPr>
              <a:t>Campus </a:t>
            </a:r>
          </a:p>
          <a:p>
            <a:pPr lvl="0" rtl="0">
              <a:spcBef>
                <a:spcPts val="0"/>
              </a:spcBef>
              <a:buNone/>
            </a:pPr>
            <a:r>
              <a:rPr lang="en" sz="1200" b="1">
                <a:solidFill>
                  <a:srgbClr val="FFFFFF"/>
                </a:solidFill>
              </a:rPr>
              <a:t>      shuttle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Contd...</a:t>
            </a:r>
          </a:p>
        </p:txBody>
      </p:sp>
      <p:pic>
        <p:nvPicPr>
          <p:cNvPr id="194" name="Shape 194"/>
          <p:cNvPicPr preferRelativeResize="0"/>
          <p:nvPr/>
        </p:nvPicPr>
        <p:blipFill>
          <a:blip r:embed="rId3">
            <a:alphaModFix/>
          </a:blip>
          <a:stretch>
            <a:fillRect/>
          </a:stretch>
        </p:blipFill>
        <p:spPr>
          <a:xfrm>
            <a:off x="417000" y="1416750"/>
            <a:ext cx="1356424" cy="2728825"/>
          </a:xfrm>
          <a:prstGeom prst="rect">
            <a:avLst/>
          </a:prstGeom>
          <a:noFill/>
          <a:ln>
            <a:noFill/>
          </a:ln>
        </p:spPr>
      </p:pic>
      <p:pic>
        <p:nvPicPr>
          <p:cNvPr id="195" name="Shape 195"/>
          <p:cNvPicPr preferRelativeResize="0"/>
          <p:nvPr/>
        </p:nvPicPr>
        <p:blipFill>
          <a:blip r:embed="rId4">
            <a:alphaModFix/>
          </a:blip>
          <a:stretch>
            <a:fillRect/>
          </a:stretch>
        </p:blipFill>
        <p:spPr>
          <a:xfrm>
            <a:off x="2251150" y="1423162"/>
            <a:ext cx="1356424" cy="2716011"/>
          </a:xfrm>
          <a:prstGeom prst="rect">
            <a:avLst/>
          </a:prstGeom>
          <a:noFill/>
          <a:ln>
            <a:noFill/>
          </a:ln>
        </p:spPr>
      </p:pic>
      <p:pic>
        <p:nvPicPr>
          <p:cNvPr id="196" name="Shape 196"/>
          <p:cNvPicPr preferRelativeResize="0"/>
          <p:nvPr/>
        </p:nvPicPr>
        <p:blipFill>
          <a:blip r:embed="rId5">
            <a:alphaModFix/>
          </a:blip>
          <a:stretch>
            <a:fillRect/>
          </a:stretch>
        </p:blipFill>
        <p:spPr>
          <a:xfrm>
            <a:off x="4085300" y="1423175"/>
            <a:ext cx="1330750" cy="2716000"/>
          </a:xfrm>
          <a:prstGeom prst="rect">
            <a:avLst/>
          </a:prstGeom>
          <a:noFill/>
          <a:ln>
            <a:noFill/>
          </a:ln>
        </p:spPr>
      </p:pic>
      <p:pic>
        <p:nvPicPr>
          <p:cNvPr id="197" name="Shape 197"/>
          <p:cNvPicPr preferRelativeResize="0"/>
          <p:nvPr/>
        </p:nvPicPr>
        <p:blipFill>
          <a:blip r:embed="rId6">
            <a:alphaModFix/>
          </a:blip>
          <a:stretch>
            <a:fillRect/>
          </a:stretch>
        </p:blipFill>
        <p:spPr>
          <a:xfrm>
            <a:off x="6020674" y="1475249"/>
            <a:ext cx="1330749" cy="2667858"/>
          </a:xfrm>
          <a:prstGeom prst="rect">
            <a:avLst/>
          </a:prstGeom>
          <a:noFill/>
          <a:ln>
            <a:noFill/>
          </a:ln>
        </p:spPr>
      </p:pic>
      <p:sp>
        <p:nvSpPr>
          <p:cNvPr id="198" name="Shape 198"/>
          <p:cNvSpPr/>
          <p:nvPr/>
        </p:nvSpPr>
        <p:spPr>
          <a:xfrm>
            <a:off x="493400" y="4194275"/>
            <a:ext cx="1203600" cy="6399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Landmark</a:t>
            </a:r>
          </a:p>
        </p:txBody>
      </p:sp>
      <p:sp>
        <p:nvSpPr>
          <p:cNvPr id="199" name="Shape 199"/>
          <p:cNvSpPr/>
          <p:nvPr/>
        </p:nvSpPr>
        <p:spPr>
          <a:xfrm>
            <a:off x="1996875" y="4194200"/>
            <a:ext cx="1686900" cy="6399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FFFFFF"/>
                </a:solidFill>
              </a:rPr>
              <a:t>Selected   landmark details</a:t>
            </a:r>
          </a:p>
        </p:txBody>
      </p:sp>
      <p:sp>
        <p:nvSpPr>
          <p:cNvPr id="200" name="Shape 200"/>
          <p:cNvSpPr/>
          <p:nvPr/>
        </p:nvSpPr>
        <p:spPr>
          <a:xfrm>
            <a:off x="3983650" y="4205075"/>
            <a:ext cx="1495500" cy="6183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Chat</a:t>
            </a:r>
          </a:p>
        </p:txBody>
      </p:sp>
      <p:sp>
        <p:nvSpPr>
          <p:cNvPr id="201" name="Shape 201"/>
          <p:cNvSpPr/>
          <p:nvPr/>
        </p:nvSpPr>
        <p:spPr>
          <a:xfrm>
            <a:off x="5986300" y="4205000"/>
            <a:ext cx="1399500" cy="618300"/>
          </a:xfrm>
          <a:prstGeom prst="upArrowCallout">
            <a:avLst>
              <a:gd name="adj1" fmla="val 25000"/>
              <a:gd name="adj2" fmla="val 25000"/>
              <a:gd name="adj3" fmla="val 25000"/>
              <a:gd name="adj4" fmla="val 64977"/>
            </a:avLst>
          </a:prstGeom>
          <a:solidFill>
            <a:srgbClr val="99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85200C"/>
                </a:solidFill>
              </a:rPr>
              <a:t>    </a:t>
            </a:r>
            <a:r>
              <a:rPr lang="en" sz="1200" b="1">
                <a:solidFill>
                  <a:srgbClr val="FFFFFF"/>
                </a:solidFill>
              </a:rPr>
              <a:t>Contact us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Final Design User Feedback</a:t>
            </a:r>
          </a:p>
        </p:txBody>
      </p:sp>
      <p:sp>
        <p:nvSpPr>
          <p:cNvPr id="207" name="Shape 207"/>
          <p:cNvSpPr txBox="1">
            <a:spLocks noGrp="1"/>
          </p:cNvSpPr>
          <p:nvPr>
            <p:ph type="body" idx="1"/>
          </p:nvPr>
        </p:nvSpPr>
        <p:spPr>
          <a:xfrm>
            <a:off x="311700" y="1106000"/>
            <a:ext cx="8520600" cy="3822600"/>
          </a:xfrm>
          <a:prstGeom prst="rect">
            <a:avLst/>
          </a:prstGeom>
        </p:spPr>
        <p:txBody>
          <a:bodyPr lIns="91425" tIns="91425" rIns="91425" bIns="91425" anchor="t" anchorCtr="0">
            <a:noAutofit/>
          </a:bodyPr>
          <a:lstStyle/>
          <a:p>
            <a:pPr lvl="0">
              <a:spcBef>
                <a:spcPts val="0"/>
              </a:spcBef>
              <a:buNone/>
            </a:pPr>
            <a:endParaRPr/>
          </a:p>
        </p:txBody>
      </p:sp>
      <p:pic>
        <p:nvPicPr>
          <p:cNvPr id="208" name="Shape 208"/>
          <p:cNvPicPr preferRelativeResize="0"/>
          <p:nvPr/>
        </p:nvPicPr>
        <p:blipFill>
          <a:blip r:embed="rId3">
            <a:alphaModFix/>
          </a:blip>
          <a:stretch>
            <a:fillRect/>
          </a:stretch>
        </p:blipFill>
        <p:spPr>
          <a:xfrm>
            <a:off x="311700" y="1105995"/>
            <a:ext cx="3914724" cy="1865024"/>
          </a:xfrm>
          <a:prstGeom prst="rect">
            <a:avLst/>
          </a:prstGeom>
          <a:noFill/>
          <a:ln>
            <a:noFill/>
          </a:ln>
        </p:spPr>
      </p:pic>
      <p:sp>
        <p:nvSpPr>
          <p:cNvPr id="209" name="Shape 209"/>
          <p:cNvSpPr txBox="1"/>
          <p:nvPr/>
        </p:nvSpPr>
        <p:spPr>
          <a:xfrm>
            <a:off x="4189700" y="1126925"/>
            <a:ext cx="4530900" cy="1865100"/>
          </a:xfrm>
          <a:prstGeom prst="rect">
            <a:avLst/>
          </a:prstGeom>
          <a:noFill/>
          <a:ln>
            <a:noFill/>
          </a:ln>
        </p:spPr>
        <p:txBody>
          <a:bodyPr lIns="91425" tIns="91425" rIns="91425" bIns="91425" anchor="t" anchorCtr="0">
            <a:noAutofit/>
          </a:bodyPr>
          <a:lstStyle/>
          <a:p>
            <a:pPr lvl="0" rtl="0">
              <a:spcBef>
                <a:spcPts val="0"/>
              </a:spcBef>
              <a:buNone/>
            </a:pPr>
            <a:endParaRPr>
              <a:latin typeface="Source Code Pro"/>
              <a:ea typeface="Source Code Pro"/>
              <a:cs typeface="Source Code Pro"/>
              <a:sym typeface="Source Code Pro"/>
            </a:endParaRPr>
          </a:p>
          <a:p>
            <a:pPr lvl="0" rtl="0">
              <a:spcBef>
                <a:spcPts val="0"/>
              </a:spcBef>
              <a:buNone/>
            </a:pPr>
            <a:endParaRPr>
              <a:latin typeface="Source Code Pro"/>
              <a:ea typeface="Source Code Pro"/>
              <a:cs typeface="Source Code Pro"/>
              <a:sym typeface="Source Code Pro"/>
            </a:endParaRPr>
          </a:p>
          <a:p>
            <a:pPr lvl="0" rtl="0">
              <a:spcBef>
                <a:spcPts val="0"/>
              </a:spcBef>
              <a:buNone/>
            </a:pPr>
            <a:endParaRPr>
              <a:latin typeface="Source Code Pro"/>
              <a:ea typeface="Source Code Pro"/>
              <a:cs typeface="Source Code Pro"/>
              <a:sym typeface="Source Code Pro"/>
            </a:endParaRPr>
          </a:p>
          <a:p>
            <a:pPr marL="457200" lvl="0" indent="-228600" rtl="0">
              <a:spcBef>
                <a:spcPts val="0"/>
              </a:spcBef>
              <a:buFont typeface="Source Code Pro"/>
              <a:buChar char="●"/>
            </a:pPr>
            <a:r>
              <a:rPr lang="en">
                <a:latin typeface="Source Code Pro"/>
                <a:ea typeface="Source Code Pro"/>
                <a:cs typeface="Source Code Pro"/>
                <a:sym typeface="Source Code Pro"/>
              </a:rPr>
              <a:t>The  features we included were also voted most popular.</a:t>
            </a:r>
          </a:p>
          <a:p>
            <a:pPr lvl="0">
              <a:spcBef>
                <a:spcPts val="0"/>
              </a:spcBef>
              <a:buNone/>
            </a:pPr>
            <a:endParaRPr/>
          </a:p>
        </p:txBody>
      </p:sp>
      <p:pic>
        <p:nvPicPr>
          <p:cNvPr id="210" name="Shape 210"/>
          <p:cNvPicPr preferRelativeResize="0"/>
          <p:nvPr/>
        </p:nvPicPr>
        <p:blipFill>
          <a:blip r:embed="rId4">
            <a:alphaModFix/>
          </a:blip>
          <a:stretch>
            <a:fillRect/>
          </a:stretch>
        </p:blipFill>
        <p:spPr>
          <a:xfrm>
            <a:off x="4515166" y="2935423"/>
            <a:ext cx="4317131" cy="1993174"/>
          </a:xfrm>
          <a:prstGeom prst="rect">
            <a:avLst/>
          </a:prstGeom>
          <a:noFill/>
          <a:ln>
            <a:noFill/>
          </a:ln>
        </p:spPr>
      </p:pic>
      <p:sp>
        <p:nvSpPr>
          <p:cNvPr id="211" name="Shape 211"/>
          <p:cNvSpPr txBox="1"/>
          <p:nvPr/>
        </p:nvSpPr>
        <p:spPr>
          <a:xfrm>
            <a:off x="718575" y="2964512"/>
            <a:ext cx="3879600" cy="1935000"/>
          </a:xfrm>
          <a:prstGeom prst="rect">
            <a:avLst/>
          </a:prstGeom>
          <a:noFill/>
          <a:ln>
            <a:noFill/>
          </a:ln>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endParaRPr/>
          </a:p>
          <a:p>
            <a:pPr marL="457200" lvl="0" indent="-228600" rtl="0">
              <a:spcBef>
                <a:spcPts val="0"/>
              </a:spcBef>
              <a:buChar char="●"/>
            </a:pPr>
            <a:r>
              <a:rPr lang="en"/>
              <a:t>Quick and user friendly interface.</a:t>
            </a:r>
          </a:p>
          <a:p>
            <a:pPr lvl="0">
              <a:spcBef>
                <a:spcPts val="0"/>
              </a:spcBef>
              <a:buNone/>
            </a:pP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362775"/>
            <a:ext cx="8520600" cy="733500"/>
          </a:xfrm>
          <a:prstGeom prst="rect">
            <a:avLst/>
          </a:prstGeom>
        </p:spPr>
        <p:txBody>
          <a:bodyPr lIns="91425" tIns="91425" rIns="91425" bIns="91425" anchor="b" anchorCtr="0">
            <a:noAutofit/>
          </a:bodyPr>
          <a:lstStyle/>
          <a:p>
            <a:pPr lvl="0">
              <a:spcBef>
                <a:spcPts val="0"/>
              </a:spcBef>
              <a:buNone/>
            </a:pPr>
            <a:r>
              <a:rPr lang="en"/>
              <a:t>Final Design User Feedback</a:t>
            </a:r>
          </a:p>
        </p:txBody>
      </p:sp>
      <p:sp>
        <p:nvSpPr>
          <p:cNvPr id="217" name="Shape 217"/>
          <p:cNvSpPr txBox="1">
            <a:spLocks noGrp="1"/>
          </p:cNvSpPr>
          <p:nvPr>
            <p:ph type="body" idx="1"/>
          </p:nvPr>
        </p:nvSpPr>
        <p:spPr>
          <a:xfrm>
            <a:off x="251850" y="1146375"/>
            <a:ext cx="8634000" cy="3782400"/>
          </a:xfrm>
          <a:prstGeom prst="rect">
            <a:avLst/>
          </a:prstGeom>
        </p:spPr>
        <p:txBody>
          <a:bodyPr lIns="91425" tIns="91425" rIns="91425" bIns="91425" anchor="t" anchorCtr="0">
            <a:noAutofit/>
          </a:bodyPr>
          <a:lstStyle/>
          <a:p>
            <a:pPr lvl="0">
              <a:spcBef>
                <a:spcPts val="0"/>
              </a:spcBef>
              <a:buNone/>
            </a:pPr>
            <a:endParaRPr/>
          </a:p>
        </p:txBody>
      </p:sp>
      <p:pic>
        <p:nvPicPr>
          <p:cNvPr id="218" name="Shape 218"/>
          <p:cNvPicPr preferRelativeResize="0"/>
          <p:nvPr/>
        </p:nvPicPr>
        <p:blipFill>
          <a:blip r:embed="rId3">
            <a:alphaModFix/>
          </a:blip>
          <a:stretch>
            <a:fillRect/>
          </a:stretch>
        </p:blipFill>
        <p:spPr>
          <a:xfrm>
            <a:off x="311700" y="1228675"/>
            <a:ext cx="4075299" cy="1836850"/>
          </a:xfrm>
          <a:prstGeom prst="rect">
            <a:avLst/>
          </a:prstGeom>
          <a:noFill/>
          <a:ln>
            <a:noFill/>
          </a:ln>
        </p:spPr>
      </p:pic>
      <p:sp>
        <p:nvSpPr>
          <p:cNvPr id="219" name="Shape 219"/>
          <p:cNvSpPr txBox="1"/>
          <p:nvPr/>
        </p:nvSpPr>
        <p:spPr>
          <a:xfrm>
            <a:off x="6737125" y="3421575"/>
            <a:ext cx="5600400" cy="653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20" name="Shape 220"/>
          <p:cNvSpPr txBox="1"/>
          <p:nvPr/>
        </p:nvSpPr>
        <p:spPr>
          <a:xfrm>
            <a:off x="4218900" y="1096275"/>
            <a:ext cx="4613400" cy="1682100"/>
          </a:xfrm>
          <a:prstGeom prst="rect">
            <a:avLst/>
          </a:prstGeom>
          <a:noFill/>
          <a:ln>
            <a:noFill/>
          </a:ln>
        </p:spPr>
        <p:txBody>
          <a:bodyPr lIns="91425" tIns="91425" rIns="91425" bIns="91425" anchor="t" anchorCtr="0">
            <a:noAutofit/>
          </a:bodyPr>
          <a:lstStyle/>
          <a:p>
            <a:pPr lvl="0">
              <a:spcBef>
                <a:spcPts val="0"/>
              </a:spcBef>
              <a:buNone/>
            </a:pPr>
            <a:r>
              <a:rPr lang="en"/>
              <a:t> </a:t>
            </a:r>
          </a:p>
          <a:p>
            <a:pPr lvl="0">
              <a:spcBef>
                <a:spcPts val="0"/>
              </a:spcBef>
              <a:buNone/>
            </a:pPr>
            <a:endParaRPr/>
          </a:p>
          <a:p>
            <a:pPr marL="457200" lvl="0" indent="-228600">
              <a:spcBef>
                <a:spcPts val="0"/>
              </a:spcBef>
              <a:buFont typeface="Source Code Pro"/>
              <a:buChar char="●"/>
            </a:pPr>
            <a:r>
              <a:rPr lang="en">
                <a:latin typeface="Source Code Pro"/>
                <a:ea typeface="Source Code Pro"/>
                <a:cs typeface="Source Code Pro"/>
                <a:sym typeface="Source Code Pro"/>
              </a:rPr>
              <a:t>Most of the users agreed that the user interface could be more aesthetically pleasing.</a:t>
            </a:r>
          </a:p>
        </p:txBody>
      </p:sp>
      <p:sp>
        <p:nvSpPr>
          <p:cNvPr id="221" name="Shape 221"/>
          <p:cNvSpPr txBox="1"/>
          <p:nvPr/>
        </p:nvSpPr>
        <p:spPr>
          <a:xfrm>
            <a:off x="543550" y="3197950"/>
            <a:ext cx="8060400" cy="1526400"/>
          </a:xfrm>
          <a:prstGeom prst="rect">
            <a:avLst/>
          </a:prstGeom>
          <a:noFill/>
          <a:ln>
            <a:noFill/>
          </a:ln>
        </p:spPr>
        <p:txBody>
          <a:bodyPr lIns="91425" tIns="91425" rIns="91425" bIns="91425" anchor="t" anchorCtr="0">
            <a:noAutofit/>
          </a:bodyPr>
          <a:lstStyle/>
          <a:p>
            <a:pPr lvl="0" rtl="0">
              <a:spcBef>
                <a:spcPts val="0"/>
              </a:spcBef>
              <a:buNone/>
            </a:pPr>
            <a:endParaRPr>
              <a:latin typeface="Source Code Pro"/>
              <a:ea typeface="Source Code Pro"/>
              <a:cs typeface="Source Code Pro"/>
              <a:sym typeface="Source Code Pro"/>
            </a:endParaRPr>
          </a:p>
          <a:p>
            <a:pPr marL="457200" lvl="0" indent="-228600" rtl="0">
              <a:spcBef>
                <a:spcPts val="0"/>
              </a:spcBef>
              <a:buFont typeface="Source Code Pro"/>
              <a:buChar char="●"/>
            </a:pPr>
            <a:r>
              <a:rPr lang="en">
                <a:latin typeface="Source Code Pro"/>
                <a:ea typeface="Source Code Pro"/>
                <a:cs typeface="Source Code Pro"/>
                <a:sym typeface="Source Code Pro"/>
              </a:rPr>
              <a:t>Include information about faculty office hours along with contact information and building room numbers.</a:t>
            </a:r>
          </a:p>
          <a:p>
            <a:pPr marL="457200" lvl="0" indent="-228600" rtl="0">
              <a:spcBef>
                <a:spcPts val="0"/>
              </a:spcBef>
              <a:buFont typeface="Source Code Pro"/>
              <a:buChar char="●"/>
            </a:pPr>
            <a:r>
              <a:rPr lang="en">
                <a:latin typeface="Source Code Pro"/>
                <a:ea typeface="Source Code Pro"/>
                <a:cs typeface="Source Code Pro"/>
                <a:sym typeface="Source Code Pro"/>
              </a:rPr>
              <a:t>Would like to see a working application ready for use.</a:t>
            </a:r>
          </a:p>
          <a:p>
            <a:pPr marL="457200" lvl="0" indent="-228600" rtl="0">
              <a:spcBef>
                <a:spcPts val="0"/>
              </a:spcBef>
              <a:buFont typeface="Source Code Pro"/>
              <a:buChar char="●"/>
            </a:pPr>
            <a:r>
              <a:rPr lang="en">
                <a:latin typeface="Source Code Pro"/>
                <a:ea typeface="Source Code Pro"/>
                <a:cs typeface="Source Code Pro"/>
                <a:sym typeface="Source Code Pro"/>
              </a:rPr>
              <a:t>Link to the user feedback survey - </a:t>
            </a:r>
            <a:r>
              <a:rPr lang="en" u="sng">
                <a:solidFill>
                  <a:schemeClr val="hlink"/>
                </a:solidFill>
                <a:latin typeface="Source Code Pro"/>
                <a:ea typeface="Source Code Pro"/>
                <a:cs typeface="Source Code Pro"/>
                <a:sym typeface="Source Code Pro"/>
                <a:hlinkClick r:id="rId4"/>
              </a:rPr>
              <a:t>http://goo.gl/forms/gm3bTjWGT6</a:t>
            </a:r>
            <a:r>
              <a:rPr lang="en">
                <a:latin typeface="Source Code Pro"/>
                <a:ea typeface="Source Code Pro"/>
                <a:cs typeface="Source Code Pro"/>
                <a:sym typeface="Source Code Pro"/>
              </a:rPr>
              <a:t> </a:t>
            </a:r>
          </a:p>
          <a:p>
            <a:pPr lvl="0">
              <a:spcBef>
                <a:spcPts val="0"/>
              </a:spcBef>
              <a:buNone/>
            </a:pP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Demo/Walkthrough Final Design</a:t>
            </a:r>
          </a:p>
        </p:txBody>
      </p:sp>
      <p:pic>
        <p:nvPicPr>
          <p:cNvPr id="227" name="Shape 227"/>
          <p:cNvPicPr preferRelativeResize="0"/>
          <p:nvPr/>
        </p:nvPicPr>
        <p:blipFill>
          <a:blip r:embed="rId3">
            <a:alphaModFix/>
          </a:blip>
          <a:stretch>
            <a:fillRect/>
          </a:stretch>
        </p:blipFill>
        <p:spPr>
          <a:xfrm>
            <a:off x="800550" y="1305875"/>
            <a:ext cx="1786600" cy="3581575"/>
          </a:xfrm>
          <a:prstGeom prst="rect">
            <a:avLst/>
          </a:prstGeom>
          <a:noFill/>
          <a:ln>
            <a:noFill/>
          </a:ln>
        </p:spPr>
      </p:pic>
      <p:sp>
        <p:nvSpPr>
          <p:cNvPr id="228" name="Shape 228"/>
          <p:cNvSpPr txBox="1"/>
          <p:nvPr/>
        </p:nvSpPr>
        <p:spPr>
          <a:xfrm>
            <a:off x="2941450" y="1416775"/>
            <a:ext cx="5285100" cy="2796600"/>
          </a:xfrm>
          <a:prstGeom prst="rect">
            <a:avLst/>
          </a:prstGeom>
          <a:noFill/>
          <a:ln>
            <a:noFill/>
          </a:ln>
        </p:spPr>
        <p:txBody>
          <a:bodyPr lIns="91425" tIns="91425" rIns="91425" bIns="91425" anchor="t" anchorCtr="0">
            <a:noAutofit/>
          </a:bodyPr>
          <a:lstStyle/>
          <a:p>
            <a:pPr marL="457200" lvl="0" indent="-228600" rtl="0">
              <a:spcBef>
                <a:spcPts val="0"/>
              </a:spcBef>
              <a:buFont typeface="Source Code Pro"/>
              <a:buChar char="●"/>
            </a:pPr>
            <a:r>
              <a:rPr lang="en">
                <a:latin typeface="Source Code Pro"/>
                <a:ea typeface="Source Code Pro"/>
                <a:cs typeface="Source Code Pro"/>
                <a:sym typeface="Source Code Pro"/>
              </a:rPr>
              <a:t>Simple to pick choices </a:t>
            </a:r>
          </a:p>
          <a:p>
            <a:pPr marL="457200" lvl="0" indent="-228600" rtl="0">
              <a:spcBef>
                <a:spcPts val="0"/>
              </a:spcBef>
              <a:buFont typeface="Source Code Pro"/>
              <a:buChar char="●"/>
            </a:pPr>
            <a:r>
              <a:rPr lang="en">
                <a:latin typeface="Source Code Pro"/>
                <a:ea typeface="Source Code Pro"/>
                <a:cs typeface="Source Code Pro"/>
                <a:sym typeface="Source Code Pro"/>
              </a:rPr>
              <a:t>Alluring Content </a:t>
            </a:r>
          </a:p>
          <a:p>
            <a:pPr marL="457200" lvl="0" indent="-228600" rtl="0">
              <a:spcBef>
                <a:spcPts val="0"/>
              </a:spcBef>
              <a:buFont typeface="Source Code Pro"/>
              <a:buChar char="●"/>
            </a:pPr>
            <a:r>
              <a:rPr lang="en">
                <a:latin typeface="Source Code Pro"/>
                <a:ea typeface="Source Code Pro"/>
                <a:cs typeface="Source Code Pro"/>
                <a:sym typeface="Source Code Pro"/>
              </a:rPr>
              <a:t>Exuberant User Interface Design</a:t>
            </a:r>
          </a:p>
          <a:p>
            <a:pPr marL="457200" lvl="0" indent="-228600" rtl="0">
              <a:spcBef>
                <a:spcPts val="0"/>
              </a:spcBef>
              <a:buFont typeface="Source Code Pro"/>
              <a:buChar char="●"/>
            </a:pPr>
            <a:r>
              <a:rPr lang="en">
                <a:latin typeface="Source Code Pro"/>
                <a:ea typeface="Source Code Pro"/>
                <a:cs typeface="Source Code Pro"/>
                <a:sym typeface="Source Code Pro"/>
              </a:rPr>
              <a:t>Data rich and Precise Content</a:t>
            </a:r>
          </a:p>
          <a:p>
            <a:pPr marL="457200" lvl="0" indent="-228600" rtl="0">
              <a:spcBef>
                <a:spcPts val="0"/>
              </a:spcBef>
              <a:buFont typeface="Source Code Pro"/>
              <a:buChar char="●"/>
            </a:pPr>
            <a:r>
              <a:rPr lang="en">
                <a:latin typeface="Source Code Pro"/>
                <a:ea typeface="Source Code Pro"/>
                <a:cs typeface="Source Code Pro"/>
                <a:sym typeface="Source Code Pro"/>
              </a:rPr>
              <a:t>Demo : </a:t>
            </a:r>
            <a:r>
              <a:rPr lang="en" u="sng">
                <a:solidFill>
                  <a:schemeClr val="hlink"/>
                </a:solidFill>
                <a:latin typeface="Source Code Pro"/>
                <a:ea typeface="Source Code Pro"/>
                <a:cs typeface="Source Code Pro"/>
                <a:sym typeface="Source Code Pro"/>
                <a:hlinkClick r:id="rId4"/>
              </a:rPr>
              <a:t>https://drive.google.com/open?id=0BzHyZlxLpkk8Q0R4SDlJUzA5WXM</a:t>
            </a:r>
          </a:p>
          <a:p>
            <a:pPr marL="457200" lvl="0" indent="-228600" rtl="0">
              <a:spcBef>
                <a:spcPts val="0"/>
              </a:spcBef>
              <a:buFont typeface="Source Code Pro"/>
              <a:buChar char="●"/>
            </a:pPr>
            <a:r>
              <a:rPr lang="en">
                <a:latin typeface="Source Code Pro"/>
                <a:ea typeface="Source Code Pro"/>
                <a:cs typeface="Source Code Pro"/>
                <a:sym typeface="Source Code Pro"/>
              </a:rPr>
              <a:t>Download it on local machine and test user interface</a:t>
            </a:r>
          </a:p>
          <a:p>
            <a:pPr marL="457200" lvl="0" indent="-228600" rtl="0">
              <a:spcBef>
                <a:spcPts val="0"/>
              </a:spcBef>
              <a:buFont typeface="Source Code Pro"/>
              <a:buChar char="●"/>
            </a:pPr>
            <a:r>
              <a:rPr lang="en">
                <a:latin typeface="Source Code Pro"/>
                <a:ea typeface="Source Code Pro"/>
                <a:cs typeface="Source Code Pro"/>
                <a:sym typeface="Source Code Pro"/>
              </a:rPr>
              <a:t>Video survey:</a:t>
            </a:r>
          </a:p>
          <a:p>
            <a:pPr lvl="0" indent="457200" rtl="0">
              <a:spcBef>
                <a:spcPts val="0"/>
              </a:spcBef>
              <a:buNone/>
            </a:pPr>
            <a:r>
              <a:rPr lang="en" u="sng">
                <a:solidFill>
                  <a:schemeClr val="hlink"/>
                </a:solidFill>
                <a:latin typeface="Source Code Pro"/>
                <a:ea typeface="Source Code Pro"/>
                <a:cs typeface="Source Code Pro"/>
                <a:sym typeface="Source Code Pro"/>
                <a:hlinkClick r:id="rId5"/>
              </a:rPr>
              <a:t>https://www.youtube.com/watch?v=sRNy_2h_LEY</a:t>
            </a:r>
          </a:p>
          <a:p>
            <a:pPr lvl="0" indent="457200" rtl="0">
              <a:spcBef>
                <a:spcPts val="0"/>
              </a:spcBef>
              <a:buNone/>
            </a:pPr>
            <a:endParaRPr>
              <a:latin typeface="Source Code Pro"/>
              <a:ea typeface="Source Code Pro"/>
              <a:cs typeface="Source Code Pro"/>
              <a:sym typeface="Source Code Pro"/>
            </a:endParaRPr>
          </a:p>
          <a:p>
            <a:pPr lvl="0">
              <a:spcBef>
                <a:spcPts val="0"/>
              </a:spcBef>
              <a:buNone/>
            </a:pPr>
            <a:endParaRPr>
              <a:latin typeface="Source Code Pro"/>
              <a:ea typeface="Source Code Pro"/>
              <a:cs typeface="Source Code Pro"/>
              <a:sym typeface="Source Code Pro"/>
            </a:endParaRPr>
          </a:p>
          <a:p>
            <a:pPr lvl="0">
              <a:spcBef>
                <a:spcPts val="0"/>
              </a:spcBef>
              <a:buNone/>
            </a:pPr>
            <a:endParaRPr/>
          </a:p>
          <a:p>
            <a:pPr lvl="0">
              <a:spcBef>
                <a:spcPts val="0"/>
              </a:spcBef>
              <a:buNone/>
            </a:pP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Review of Design</a:t>
            </a:r>
          </a:p>
        </p:txBody>
      </p:sp>
      <p:sp>
        <p:nvSpPr>
          <p:cNvPr id="234" name="Shape 234"/>
          <p:cNvSpPr txBox="1"/>
          <p:nvPr/>
        </p:nvSpPr>
        <p:spPr>
          <a:xfrm>
            <a:off x="400925" y="1441750"/>
            <a:ext cx="763200" cy="956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5" name="Shape 235"/>
          <p:cNvSpPr txBox="1"/>
          <p:nvPr/>
        </p:nvSpPr>
        <p:spPr>
          <a:xfrm>
            <a:off x="316100" y="1048550"/>
            <a:ext cx="8516100" cy="3744900"/>
          </a:xfrm>
          <a:prstGeom prst="rect">
            <a:avLst/>
          </a:prstGeom>
          <a:noFill/>
          <a:ln>
            <a:noFill/>
          </a:ln>
        </p:spPr>
        <p:txBody>
          <a:bodyPr lIns="91425" tIns="91425" rIns="91425" bIns="91425" anchor="t" anchorCtr="0">
            <a:noAutofit/>
          </a:bodyPr>
          <a:lstStyle/>
          <a:p>
            <a:pPr lvl="0">
              <a:spcBef>
                <a:spcPts val="0"/>
              </a:spcBef>
              <a:buNone/>
            </a:pPr>
            <a:r>
              <a:rPr lang="en" sz="1200" b="1">
                <a:latin typeface="Source Code Pro"/>
                <a:ea typeface="Source Code Pro"/>
                <a:cs typeface="Source Code Pro"/>
                <a:sym typeface="Source Code Pro"/>
              </a:rPr>
              <a:t>Perception -</a:t>
            </a:r>
          </a:p>
          <a:p>
            <a:pPr lvl="0">
              <a:spcBef>
                <a:spcPts val="0"/>
              </a:spcBef>
              <a:buNone/>
            </a:pPr>
            <a:r>
              <a:rPr lang="en" sz="1200">
                <a:latin typeface="Source Code Pro"/>
                <a:ea typeface="Source Code Pro"/>
                <a:cs typeface="Source Code Pro"/>
                <a:sym typeface="Source Code Pro"/>
              </a:rPr>
              <a:t>   Application is aimed at the new students , so we have tried to limit the number of pages in the app so as to keep the user interested and engaged all time. In addition we provided all the basic details like (dept, housing, dining, shuttle) to make student comfortable with new environment.</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Attention - </a:t>
            </a:r>
          </a:p>
          <a:p>
            <a:pPr lvl="0">
              <a:spcBef>
                <a:spcPts val="0"/>
              </a:spcBef>
              <a:buNone/>
            </a:pPr>
            <a:r>
              <a:rPr lang="en" sz="1200">
                <a:latin typeface="Source Code Pro"/>
                <a:ea typeface="Source Code Pro"/>
                <a:cs typeface="Source Code Pro"/>
                <a:sym typeface="Source Code Pro"/>
              </a:rPr>
              <a:t>  Application design is easy to use and simple hence gains the attention of the user, we have made use of images that are appealing to the users. We provided the details which are very important to new student hence increasing the attention of the user.It is one of kind application which is not available hence gains attention.</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Retention -</a:t>
            </a:r>
          </a:p>
          <a:p>
            <a:pPr lvl="0" rtl="0">
              <a:lnSpc>
                <a:spcPct val="115000"/>
              </a:lnSpc>
              <a:spcBef>
                <a:spcPts val="0"/>
              </a:spcBef>
              <a:buNone/>
            </a:pPr>
            <a:r>
              <a:rPr lang="en" sz="1200">
                <a:latin typeface="Source Code Pro"/>
                <a:ea typeface="Source Code Pro"/>
                <a:cs typeface="Source Code Pro"/>
                <a:sym typeface="Source Code Pro"/>
              </a:rPr>
              <a:t>  Application is very easy to use and the interfaces are very clear and simple so not much time is required to get accustomed to the app. Information depicting images with precise content makes it easy to navigate within the app.</a:t>
            </a:r>
            <a:r>
              <a:rPr lang="en" sz="1200">
                <a:solidFill>
                  <a:srgbClr val="333333"/>
                </a:solidFill>
                <a:latin typeface="Source Code Pro"/>
                <a:ea typeface="Source Code Pro"/>
                <a:cs typeface="Source Code Pro"/>
                <a:sym typeface="Source Code Pro"/>
              </a:rPr>
              <a:t>User will keep coming back because it helps them to adjust new environment by providing all the basic details that are required to navigate around the campus. </a:t>
            </a:r>
          </a:p>
          <a:p>
            <a:pPr lvl="0" rtl="0">
              <a:spcBef>
                <a:spcPts val="0"/>
              </a:spcBef>
              <a:buNone/>
            </a:pPr>
            <a:endParaRPr sz="1200">
              <a:latin typeface="Source Code Pro"/>
              <a:ea typeface="Source Code Pro"/>
              <a:cs typeface="Source Code Pro"/>
              <a:sym typeface="Source Code Pro"/>
            </a:endParaRPr>
          </a:p>
          <a:p>
            <a:pPr lvl="0" rtl="0">
              <a:lnSpc>
                <a:spcPct val="115000"/>
              </a:lnSpc>
              <a:spcBef>
                <a:spcPts val="0"/>
              </a:spcBef>
              <a:buNone/>
            </a:pPr>
            <a:endParaRPr sz="1200">
              <a:latin typeface="Source Code Pro"/>
              <a:ea typeface="Source Code Pro"/>
              <a:cs typeface="Source Code Pro"/>
              <a:sym typeface="Source Code Pro"/>
            </a:endParaRPr>
          </a:p>
          <a:p>
            <a:pPr lvl="0">
              <a:spcBef>
                <a:spcPts val="0"/>
              </a:spcBef>
              <a:buNone/>
            </a:pPr>
            <a:endParaRPr sz="1200">
              <a:latin typeface="Source Code Pro"/>
              <a:ea typeface="Source Code Pro"/>
              <a:cs typeface="Source Code Pro"/>
              <a:sym typeface="Source Code Pro"/>
            </a:endParaRPr>
          </a:p>
          <a:p>
            <a:pPr lvl="0" rtl="0">
              <a:lnSpc>
                <a:spcPct val="115000"/>
              </a:lnSpc>
              <a:spcBef>
                <a:spcPts val="0"/>
              </a:spcBef>
              <a:buNone/>
            </a:pPr>
            <a:r>
              <a:rPr lang="en" sz="1200">
                <a:solidFill>
                  <a:srgbClr val="333333"/>
                </a:solidFill>
                <a:latin typeface="Source Code Pro"/>
                <a:ea typeface="Source Code Pro"/>
                <a:cs typeface="Source Code Pro"/>
                <a:sym typeface="Source Code Pro"/>
              </a:rPr>
              <a:t> </a:t>
            </a:r>
          </a:p>
          <a:p>
            <a:pPr lvl="0">
              <a:spcBef>
                <a:spcPts val="0"/>
              </a:spcBef>
              <a:buNone/>
            </a:pPr>
            <a:endParaRPr sz="1200">
              <a:latin typeface="Source Code Pro"/>
              <a:ea typeface="Source Code Pro"/>
              <a:cs typeface="Source Code Pro"/>
              <a:sym typeface="Source Code Pro"/>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372500"/>
            <a:ext cx="8520599" cy="733499"/>
          </a:xfrm>
          <a:prstGeom prst="rect">
            <a:avLst/>
          </a:prstGeom>
        </p:spPr>
        <p:txBody>
          <a:bodyPr lIns="91425" tIns="91425" rIns="91425" bIns="91425" anchor="b" anchorCtr="0">
            <a:noAutofit/>
          </a:bodyPr>
          <a:lstStyle/>
          <a:p>
            <a:pPr lvl="0">
              <a:spcBef>
                <a:spcPts val="0"/>
              </a:spcBef>
              <a:buNone/>
            </a:pPr>
            <a:r>
              <a:rPr lang="en"/>
              <a:t>Description of Project</a:t>
            </a:r>
          </a:p>
        </p:txBody>
      </p:sp>
      <p:sp>
        <p:nvSpPr>
          <p:cNvPr id="71" name="Shape 71"/>
          <p:cNvSpPr txBox="1">
            <a:spLocks noGrp="1"/>
          </p:cNvSpPr>
          <p:nvPr>
            <p:ph type="body" idx="1"/>
          </p:nvPr>
        </p:nvSpPr>
        <p:spPr>
          <a:xfrm>
            <a:off x="311700" y="1468825"/>
            <a:ext cx="8520599" cy="3099900"/>
          </a:xfrm>
          <a:prstGeom prst="rect">
            <a:avLst/>
          </a:prstGeom>
        </p:spPr>
        <p:txBody>
          <a:bodyPr lIns="91425" tIns="91425" rIns="91425" bIns="91425" anchor="t" anchorCtr="0">
            <a:noAutofit/>
          </a:bodyPr>
          <a:lstStyle/>
          <a:p>
            <a:pPr lvl="0" rtl="0">
              <a:spcBef>
                <a:spcPts val="0"/>
              </a:spcBef>
              <a:buNone/>
            </a:pPr>
            <a:endParaRPr/>
          </a:p>
          <a:p>
            <a:pPr marL="457200" lvl="0" indent="-317500" rtl="0">
              <a:spcBef>
                <a:spcPts val="0"/>
              </a:spcBef>
              <a:buSzPct val="100000"/>
            </a:pPr>
            <a:r>
              <a:rPr lang="en" sz="1400"/>
              <a:t>A mobile application focused on providing  a variety of information about the university ,primarily to newly admitted students.</a:t>
            </a:r>
          </a:p>
          <a:p>
            <a:pPr marL="457200" lvl="0" indent="-317500" rtl="0">
              <a:spcBef>
                <a:spcPts val="0"/>
              </a:spcBef>
              <a:buSzPct val="100000"/>
            </a:pPr>
            <a:r>
              <a:rPr lang="en" sz="1400"/>
              <a:t>The app serves as a mobile directory to help students easily find campus hot-spots and convenient ways to navigate the campus and also places near-by.</a:t>
            </a:r>
          </a:p>
          <a:p>
            <a:pPr lvl="0" rtl="0">
              <a:spcBef>
                <a:spcPts val="0"/>
              </a:spcBef>
              <a:buNone/>
            </a:pPr>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Simplicity  </a:t>
            </a:r>
            <a:r>
              <a:rPr lang="en" sz="1200"/>
              <a:t>”subtracting the obvious and adding the meaningful”</a:t>
            </a:r>
          </a:p>
        </p:txBody>
      </p:sp>
      <p:sp>
        <p:nvSpPr>
          <p:cNvPr id="241" name="Shape 241"/>
          <p:cNvSpPr txBox="1"/>
          <p:nvPr/>
        </p:nvSpPr>
        <p:spPr>
          <a:xfrm>
            <a:off x="431750" y="1094825"/>
            <a:ext cx="8673600" cy="3947400"/>
          </a:xfrm>
          <a:prstGeom prst="rect">
            <a:avLst/>
          </a:prstGeom>
          <a:solidFill>
            <a:schemeClr val="lt1"/>
          </a:solidFill>
          <a:ln>
            <a:noFill/>
          </a:ln>
        </p:spPr>
        <p:txBody>
          <a:bodyPr lIns="91425" tIns="91425" rIns="91425" bIns="91425" anchor="t" anchorCtr="0">
            <a:noAutofit/>
          </a:bodyPr>
          <a:lstStyle/>
          <a:p>
            <a:pPr lvl="0">
              <a:spcBef>
                <a:spcPts val="0"/>
              </a:spcBef>
              <a:buNone/>
            </a:pPr>
            <a:r>
              <a:rPr lang="en" sz="1200">
                <a:latin typeface="Source Code Pro"/>
                <a:ea typeface="Source Code Pro"/>
                <a:cs typeface="Source Code Pro"/>
                <a:sym typeface="Source Code Pro"/>
              </a:rPr>
              <a:t>We followed 3 laws of simplicity</a:t>
            </a:r>
          </a:p>
          <a:p>
            <a:pPr lvl="0" rtl="0">
              <a:spcBef>
                <a:spcPts val="0"/>
              </a:spcBef>
              <a:buNone/>
            </a:pPr>
            <a:endParaRPr sz="1200">
              <a:latin typeface="Source Code Pro"/>
              <a:ea typeface="Source Code Pro"/>
              <a:cs typeface="Source Code Pro"/>
              <a:sym typeface="Source Code Pro"/>
            </a:endParaRPr>
          </a:p>
          <a:p>
            <a:pPr marL="457200" lvl="0" indent="-304800" algn="just" rtl="0">
              <a:spcBef>
                <a:spcPts val="0"/>
              </a:spcBef>
              <a:buSzPct val="100000"/>
              <a:buFont typeface="Source Code Pro"/>
              <a:buAutoNum type="arabicPeriod"/>
            </a:pPr>
            <a:r>
              <a:rPr lang="en" sz="1200">
                <a:latin typeface="Source Code Pro"/>
                <a:ea typeface="Source Code Pro"/>
                <a:cs typeface="Source Code Pro"/>
                <a:sym typeface="Source Code Pro"/>
              </a:rPr>
              <a:t>Reduce - </a:t>
            </a:r>
            <a:r>
              <a:rPr lang="en" sz="1200"/>
              <a:t> </a:t>
            </a:r>
            <a:r>
              <a:rPr lang="en" sz="1200">
                <a:latin typeface="Source Code Pro"/>
                <a:ea typeface="Source Code Pro"/>
                <a:cs typeface="Source Code Pro"/>
                <a:sym typeface="Source Code Pro"/>
              </a:rPr>
              <a:t>The simplest way to achieve simplicity is through  thoughtful reduction.No one wants to read the website, everyone wants simple and use right away.Our application get rid of the information that is not useful to the new students, groups many Related features into single page (housing -&gt; hotels, on campus, off campus). Hides the details Under single click</a:t>
            </a:r>
            <a:r>
              <a:rPr lang="en" sz="1200"/>
              <a:t>. </a:t>
            </a:r>
            <a:r>
              <a:rPr lang="en" sz="1200">
                <a:latin typeface="Source Code Pro"/>
                <a:ea typeface="Source Code Pro"/>
                <a:cs typeface="Source Code Pro"/>
                <a:sym typeface="Source Code Pro"/>
              </a:rPr>
              <a:t>This app also covers details regarding the surroundings of the campus and nearby places.</a:t>
            </a:r>
          </a:p>
          <a:p>
            <a:pPr lvl="0" rtl="0">
              <a:spcBef>
                <a:spcPts val="0"/>
              </a:spcBef>
              <a:buNone/>
            </a:pPr>
            <a:r>
              <a:rPr lang="en" sz="1200">
                <a:solidFill>
                  <a:srgbClr val="555555"/>
                </a:solidFill>
                <a:highlight>
                  <a:srgbClr val="FFFFEE"/>
                </a:highlight>
                <a:latin typeface="Source Code Pro"/>
                <a:ea typeface="Source Code Pro"/>
                <a:cs typeface="Source Code Pro"/>
                <a:sym typeface="Source Code Pro"/>
              </a:rPr>
              <a:t>                  </a:t>
            </a:r>
          </a:p>
          <a:p>
            <a:pPr marL="457200" lvl="0" indent="-304800" algn="just" rtl="0">
              <a:spcBef>
                <a:spcPts val="0"/>
              </a:spcBef>
              <a:buSzPct val="100000"/>
              <a:buFont typeface="Source Code Pro"/>
              <a:buAutoNum type="arabicPeriod"/>
            </a:pPr>
            <a:r>
              <a:rPr lang="en" sz="1200">
                <a:latin typeface="Source Code Pro"/>
                <a:ea typeface="Source Code Pro"/>
                <a:cs typeface="Source Code Pro"/>
                <a:sym typeface="Source Code Pro"/>
              </a:rPr>
              <a:t>Organise - Organization makes a system of many appear fewer.When we can’t reduce and hide then organize what’s left into something meaningful. Hence we organized the details into simple list which user can access. We prioritize the things according to </a:t>
            </a:r>
          </a:p>
          <a:p>
            <a:pPr lvl="0" algn="just">
              <a:spcBef>
                <a:spcPts val="0"/>
              </a:spcBef>
              <a:buNone/>
            </a:pPr>
            <a:r>
              <a:rPr lang="en" sz="1200">
                <a:latin typeface="Source Code Pro"/>
                <a:ea typeface="Source Code Pro"/>
                <a:cs typeface="Source Code Pro"/>
                <a:sym typeface="Source Code Pro"/>
              </a:rPr>
              <a:t>     User requirements.</a:t>
            </a:r>
          </a:p>
          <a:p>
            <a:pPr lvl="0" algn="just">
              <a:spcBef>
                <a:spcPts val="0"/>
              </a:spcBef>
              <a:buNone/>
            </a:pPr>
            <a:endParaRPr sz="1200">
              <a:latin typeface="Source Code Pro"/>
              <a:ea typeface="Source Code Pro"/>
              <a:cs typeface="Source Code Pro"/>
              <a:sym typeface="Source Code Pro"/>
            </a:endParaRPr>
          </a:p>
          <a:p>
            <a:pPr lvl="0" algn="just" rtl="0">
              <a:spcBef>
                <a:spcPts val="0"/>
              </a:spcBef>
              <a:buNone/>
            </a:pPr>
            <a:r>
              <a:rPr lang="en" sz="1200">
                <a:latin typeface="Source Code Pro"/>
                <a:ea typeface="Source Code Pro"/>
                <a:cs typeface="Source Code Pro"/>
                <a:sym typeface="Source Code Pro"/>
              </a:rPr>
              <a:t>3.  Time -  Time is essence and Time is money and for students it is doubly important,The </a:t>
            </a:r>
          </a:p>
          <a:p>
            <a:pPr lvl="0" algn="just" rtl="0">
              <a:spcBef>
                <a:spcPts val="0"/>
              </a:spcBef>
              <a:buNone/>
            </a:pPr>
            <a:r>
              <a:rPr lang="en" sz="1200">
                <a:latin typeface="Source Code Pro"/>
                <a:ea typeface="Source Code Pro"/>
                <a:cs typeface="Source Code Pro"/>
                <a:sym typeface="Source Code Pro"/>
              </a:rPr>
              <a:t>    faster you accomplish what you are set to do, the more time you have to do multiple</a:t>
            </a:r>
          </a:p>
          <a:p>
            <a:pPr marL="0" lvl="0" indent="0" algn="just" rtl="0">
              <a:spcBef>
                <a:spcPts val="0"/>
              </a:spcBef>
              <a:buNone/>
            </a:pPr>
            <a:r>
              <a:rPr lang="en" sz="1200">
                <a:latin typeface="Source Code Pro"/>
                <a:ea typeface="Source Code Pro"/>
                <a:cs typeface="Source Code Pro"/>
                <a:sym typeface="Source Code Pro"/>
              </a:rPr>
              <a:t>    things. Application saves time of user by providing all the details like - transit,</a:t>
            </a:r>
          </a:p>
          <a:p>
            <a:pPr lvl="0" algn="just" rtl="0">
              <a:spcBef>
                <a:spcPts val="0"/>
              </a:spcBef>
              <a:buNone/>
            </a:pPr>
            <a:r>
              <a:rPr lang="en" sz="1200">
                <a:latin typeface="Source Code Pro"/>
                <a:ea typeface="Source Code Pro"/>
                <a:cs typeface="Source Code Pro"/>
                <a:sym typeface="Source Code Pro"/>
              </a:rPr>
              <a:t>    dining, landmarks.User does not have google to get information, they can get all the</a:t>
            </a:r>
          </a:p>
          <a:p>
            <a:pPr lvl="0" algn="just">
              <a:spcBef>
                <a:spcPts val="0"/>
              </a:spcBef>
              <a:buNone/>
            </a:pPr>
            <a:r>
              <a:rPr lang="en" sz="1200">
                <a:latin typeface="Source Code Pro"/>
                <a:ea typeface="Source Code Pro"/>
                <a:cs typeface="Source Code Pro"/>
                <a:sym typeface="Source Code Pro"/>
              </a:rPr>
              <a:t>    information using the app.</a:t>
            </a:r>
          </a:p>
          <a:p>
            <a:pPr lvl="0" rtl="0">
              <a:spcBef>
                <a:spcPts val="0"/>
              </a:spcBef>
              <a:buNone/>
            </a:pPr>
            <a:r>
              <a:rPr lang="en" sz="1200"/>
              <a:t>              </a:t>
            </a:r>
          </a:p>
          <a:p>
            <a:pPr lvl="0">
              <a:spcBef>
                <a:spcPts val="0"/>
              </a:spcBef>
              <a:buNone/>
            </a:pPr>
            <a:r>
              <a:rPr lang="en" sz="1500">
                <a:solidFill>
                  <a:srgbClr val="555555"/>
                </a:solidFill>
                <a:highlight>
                  <a:srgbClr val="FFFFEE"/>
                </a:highlight>
              </a:rPr>
              <a:t>  </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Accessibility Review</a:t>
            </a:r>
          </a:p>
        </p:txBody>
      </p:sp>
      <p:sp>
        <p:nvSpPr>
          <p:cNvPr id="247" name="Shape 247"/>
          <p:cNvSpPr txBox="1"/>
          <p:nvPr/>
        </p:nvSpPr>
        <p:spPr>
          <a:xfrm>
            <a:off x="339250" y="1179625"/>
            <a:ext cx="8704500" cy="3623700"/>
          </a:xfrm>
          <a:prstGeom prst="rect">
            <a:avLst/>
          </a:prstGeom>
          <a:noFill/>
          <a:ln>
            <a:noFill/>
          </a:ln>
        </p:spPr>
        <p:txBody>
          <a:bodyPr lIns="91425" tIns="91425" rIns="91425" bIns="91425" anchor="t" anchorCtr="0">
            <a:noAutofit/>
          </a:bodyPr>
          <a:lstStyle/>
          <a:p>
            <a:pPr marL="457200" lvl="0" indent="-304800" rtl="0">
              <a:lnSpc>
                <a:spcPct val="115000"/>
              </a:lnSpc>
              <a:spcBef>
                <a:spcPts val="0"/>
              </a:spcBef>
              <a:buSzPct val="100000"/>
              <a:buFont typeface="Source Code Pro"/>
              <a:buChar char="●"/>
            </a:pPr>
            <a:r>
              <a:rPr lang="en" sz="1200">
                <a:latin typeface="Source Code Pro"/>
                <a:ea typeface="Source Code Pro"/>
                <a:cs typeface="Source Code Pro"/>
                <a:sym typeface="Source Code Pro"/>
              </a:rPr>
              <a:t>Use of the design is easy to understand, pages are clear and easy to find – no need for user’s experience or Knowledge.</a:t>
            </a:r>
          </a:p>
          <a:p>
            <a:pPr marL="457200" lvl="0" indent="-304800" rtl="0">
              <a:lnSpc>
                <a:spcPct val="115000"/>
              </a:lnSpc>
              <a:spcBef>
                <a:spcPts val="0"/>
              </a:spcBef>
              <a:buSzPct val="100000"/>
              <a:buFont typeface="Source Code Pro"/>
              <a:buChar char="●"/>
            </a:pPr>
            <a:r>
              <a:rPr lang="en" sz="1200">
                <a:latin typeface="Source Code Pro"/>
                <a:ea typeface="Source Code Pro"/>
                <a:cs typeface="Source Code Pro"/>
                <a:sym typeface="Source Code Pro"/>
              </a:rPr>
              <a:t>The design minimizes hazards and the adverse consequence of unintended action. In any page of the app you can go back to home page.</a:t>
            </a:r>
          </a:p>
          <a:p>
            <a:pPr marL="457200" lvl="0" indent="-304800" rtl="0">
              <a:lnSpc>
                <a:spcPct val="115000"/>
              </a:lnSpc>
              <a:spcBef>
                <a:spcPts val="0"/>
              </a:spcBef>
              <a:buClr>
                <a:srgbClr val="333333"/>
              </a:buClr>
              <a:buSzPct val="100000"/>
              <a:buFont typeface="Source Code Pro"/>
              <a:buChar char="●"/>
            </a:pPr>
            <a:r>
              <a:rPr lang="en" sz="1200">
                <a:solidFill>
                  <a:srgbClr val="333333"/>
                </a:solidFill>
                <a:latin typeface="Source Code Pro"/>
                <a:ea typeface="Source Code Pro"/>
                <a:cs typeface="Source Code Pro"/>
                <a:sym typeface="Source Code Pro"/>
              </a:rPr>
              <a:t>Color scheme that is easy on the eyes and suits readability.</a:t>
            </a:r>
          </a:p>
          <a:p>
            <a:pPr marL="457200" lvl="0" indent="-304800" rtl="0">
              <a:lnSpc>
                <a:spcPct val="115000"/>
              </a:lnSpc>
              <a:spcBef>
                <a:spcPts val="0"/>
              </a:spcBef>
              <a:buClr>
                <a:srgbClr val="333333"/>
              </a:buClr>
              <a:buSzPct val="100000"/>
              <a:buFont typeface="Source Code Pro"/>
              <a:buChar char="●"/>
            </a:pPr>
            <a:r>
              <a:rPr lang="en" sz="1200">
                <a:solidFill>
                  <a:srgbClr val="333333"/>
                </a:solidFill>
                <a:latin typeface="Source Code Pro"/>
                <a:ea typeface="Source Code Pro"/>
                <a:cs typeface="Source Code Pro"/>
                <a:sym typeface="Source Code Pro"/>
              </a:rPr>
              <a:t>Single page provides all the details, just click on images gives more details by connecting to related website.</a:t>
            </a:r>
          </a:p>
          <a:p>
            <a:pPr lvl="0" rtl="0">
              <a:lnSpc>
                <a:spcPct val="115000"/>
              </a:lnSpc>
              <a:spcBef>
                <a:spcPts val="0"/>
              </a:spcBef>
              <a:buNone/>
            </a:pPr>
            <a:endParaRPr sz="1800">
              <a:latin typeface="Source Code Pro"/>
              <a:ea typeface="Source Code Pro"/>
              <a:cs typeface="Source Code Pro"/>
              <a:sym typeface="Source Code Pro"/>
            </a:endParaRPr>
          </a:p>
          <a:p>
            <a:pPr lvl="0">
              <a:spcBef>
                <a:spcPts val="0"/>
              </a:spcBef>
              <a:buNone/>
            </a:pPr>
            <a:endParaRPr>
              <a:latin typeface="Source Code Pro"/>
              <a:ea typeface="Source Code Pro"/>
              <a:cs typeface="Source Code Pro"/>
              <a:sym typeface="Source Code Pro"/>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Heuristic Evaluation</a:t>
            </a:r>
          </a:p>
        </p:txBody>
      </p:sp>
      <p:sp>
        <p:nvSpPr>
          <p:cNvPr id="253" name="Shape 253"/>
          <p:cNvSpPr txBox="1"/>
          <p:nvPr/>
        </p:nvSpPr>
        <p:spPr>
          <a:xfrm>
            <a:off x="332425" y="1034025"/>
            <a:ext cx="8473200" cy="4033200"/>
          </a:xfrm>
          <a:prstGeom prst="rect">
            <a:avLst/>
          </a:prstGeom>
          <a:noFill/>
          <a:ln>
            <a:noFill/>
          </a:ln>
        </p:spPr>
        <p:txBody>
          <a:bodyPr lIns="91425" tIns="91425" rIns="91425" bIns="91425" anchor="t" anchorCtr="0">
            <a:noAutofit/>
          </a:bodyPr>
          <a:lstStyle/>
          <a:p>
            <a:pPr lvl="0">
              <a:spcBef>
                <a:spcPts val="0"/>
              </a:spcBef>
              <a:buNone/>
            </a:pPr>
            <a:r>
              <a:rPr lang="en" sz="1200" b="1">
                <a:latin typeface="Source Code Pro"/>
                <a:ea typeface="Source Code Pro"/>
                <a:cs typeface="Source Code Pro"/>
                <a:sym typeface="Source Code Pro"/>
              </a:rPr>
              <a:t>1. Complexity of the application </a:t>
            </a:r>
          </a:p>
          <a:p>
            <a:pPr lvl="0">
              <a:spcBef>
                <a:spcPts val="0"/>
              </a:spcBef>
              <a:buNone/>
            </a:pPr>
            <a:r>
              <a:rPr lang="en" sz="1200">
                <a:latin typeface="Source Code Pro"/>
                <a:ea typeface="Source Code Pro"/>
                <a:cs typeface="Source Code Pro"/>
                <a:sym typeface="Source Code Pro"/>
              </a:rPr>
              <a:t>   Application is very simple and easy to use, application match the user’s real world and language, and reflect the user’s primary goals for using the app.</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2. Task navigation and user controls </a:t>
            </a:r>
          </a:p>
          <a:p>
            <a:pPr lvl="0">
              <a:spcBef>
                <a:spcPts val="0"/>
              </a:spcBef>
              <a:buNone/>
            </a:pPr>
            <a:r>
              <a:rPr lang="en" sz="1200">
                <a:latin typeface="Source Code Pro"/>
                <a:ea typeface="Source Code Pro"/>
                <a:cs typeface="Source Code Pro"/>
                <a:sym typeface="Source Code Pro"/>
              </a:rPr>
              <a:t>   Application allow users to complete tasks and goals without hindrance ,Navigation is very easy and does not need any training to navigate and to use the controls</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3. Consistency and standards</a:t>
            </a:r>
            <a:r>
              <a:rPr lang="en" sz="1200">
                <a:latin typeface="Source Code Pro"/>
                <a:ea typeface="Source Code Pro"/>
                <a:cs typeface="Source Code Pro"/>
                <a:sym typeface="Source Code Pro"/>
              </a:rPr>
              <a:t> </a:t>
            </a:r>
          </a:p>
          <a:p>
            <a:pPr lvl="0">
              <a:spcBef>
                <a:spcPts val="0"/>
              </a:spcBef>
              <a:buNone/>
            </a:pPr>
            <a:r>
              <a:rPr lang="en" sz="1200">
                <a:latin typeface="Source Code Pro"/>
                <a:ea typeface="Source Code Pro"/>
                <a:cs typeface="Source Code Pro"/>
                <a:sym typeface="Source Code Pro"/>
              </a:rPr>
              <a:t>   App consistent in naming and grammatical style for menu options, both within each menu and across the application</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4. Recognition rather than memory overload </a:t>
            </a:r>
          </a:p>
          <a:p>
            <a:pPr lvl="0">
              <a:spcBef>
                <a:spcPts val="0"/>
              </a:spcBef>
              <a:buNone/>
            </a:pPr>
            <a:r>
              <a:rPr lang="en" sz="1200">
                <a:latin typeface="Source Code Pro"/>
                <a:ea typeface="Source Code Pro"/>
                <a:cs typeface="Source Code Pro"/>
                <a:sym typeface="Source Code Pro"/>
              </a:rPr>
              <a:t>   Instructions and control are clear user does not have memorize anything.The application make options Visible to the user</a:t>
            </a:r>
          </a:p>
          <a:p>
            <a:pPr lvl="0">
              <a:spcBef>
                <a:spcPts val="0"/>
              </a:spcBef>
              <a:buNone/>
            </a:pPr>
            <a:endParaRPr sz="1200">
              <a:latin typeface="Source Code Pro"/>
              <a:ea typeface="Source Code Pro"/>
              <a:cs typeface="Source Code Pro"/>
              <a:sym typeface="Source Code Pro"/>
            </a:endParaRPr>
          </a:p>
          <a:p>
            <a:pPr lvl="0">
              <a:spcBef>
                <a:spcPts val="0"/>
              </a:spcBef>
              <a:buNone/>
            </a:pPr>
            <a:r>
              <a:rPr lang="en" sz="1200" b="1">
                <a:latin typeface="Source Code Pro"/>
                <a:ea typeface="Source Code Pro"/>
                <a:cs typeface="Source Code Pro"/>
                <a:sym typeface="Source Code Pro"/>
              </a:rPr>
              <a:t>5. Efficient to use</a:t>
            </a:r>
            <a:r>
              <a:rPr lang="en" sz="1200">
                <a:latin typeface="Source Code Pro"/>
                <a:ea typeface="Source Code Pro"/>
                <a:cs typeface="Source Code Pro"/>
                <a:sym typeface="Source Code Pro"/>
              </a:rPr>
              <a:t> </a:t>
            </a:r>
          </a:p>
          <a:p>
            <a:pPr lvl="0">
              <a:spcBef>
                <a:spcPts val="0"/>
              </a:spcBef>
              <a:buNone/>
            </a:pPr>
            <a:r>
              <a:rPr lang="en" sz="1200">
                <a:latin typeface="Source Code Pro"/>
                <a:ea typeface="Source Code Pro"/>
                <a:cs typeface="Source Code Pro"/>
                <a:sym typeface="Source Code Pro"/>
              </a:rPr>
              <a:t>   Application is very simple and easy to use hence making it less error prone and efficient</a:t>
            </a:r>
          </a:p>
          <a:p>
            <a:pPr lvl="0">
              <a:spcBef>
                <a:spcPts val="0"/>
              </a:spcBef>
              <a:buNone/>
            </a:pPr>
            <a:r>
              <a:rPr lang="en" sz="1200">
                <a:latin typeface="Source Code Pro"/>
                <a:ea typeface="Source Code Pro"/>
                <a:cs typeface="Source Code Pro"/>
                <a:sym typeface="Source Code Pro"/>
              </a:rPr>
              <a:t> </a:t>
            </a:r>
          </a:p>
          <a:p>
            <a:pPr lvl="0">
              <a:spcBef>
                <a:spcPts val="0"/>
              </a:spcBef>
              <a:buNone/>
            </a:pPr>
            <a:r>
              <a:rPr lang="en" sz="1200" b="1">
                <a:latin typeface="Source Code Pro"/>
                <a:ea typeface="Source Code Pro"/>
                <a:cs typeface="Source Code Pro"/>
                <a:sym typeface="Source Code Pro"/>
              </a:rPr>
              <a:t>6. Simplicity and appeal </a:t>
            </a:r>
          </a:p>
          <a:p>
            <a:pPr lvl="0">
              <a:spcBef>
                <a:spcPts val="0"/>
              </a:spcBef>
              <a:buNone/>
            </a:pPr>
            <a:r>
              <a:rPr lang="en"/>
              <a:t>     </a:t>
            </a:r>
          </a:p>
          <a:p>
            <a:pPr lvl="0">
              <a:spcBef>
                <a:spcPts val="0"/>
              </a:spcBef>
              <a:buNone/>
            </a:pPr>
            <a:r>
              <a:rPr lang="en"/>
              <a:t>    </a:t>
            </a:r>
          </a:p>
          <a:p>
            <a:pPr lvl="0">
              <a:spcBef>
                <a:spcPts val="0"/>
              </a:spcBef>
              <a:buNone/>
            </a:pP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Did you improve targeted for specific population?</a:t>
            </a:r>
          </a:p>
        </p:txBody>
      </p:sp>
      <p:sp>
        <p:nvSpPr>
          <p:cNvPr id="259" name="Shape 259"/>
          <p:cNvSpPr txBox="1"/>
          <p:nvPr/>
        </p:nvSpPr>
        <p:spPr>
          <a:xfrm>
            <a:off x="462600" y="1279850"/>
            <a:ext cx="7771500" cy="3415500"/>
          </a:xfrm>
          <a:prstGeom prst="rect">
            <a:avLst/>
          </a:prstGeom>
          <a:noFill/>
          <a:ln>
            <a:noFill/>
          </a:ln>
        </p:spPr>
        <p:txBody>
          <a:bodyPr lIns="91425" tIns="91425" rIns="91425" bIns="91425" anchor="t" anchorCtr="0">
            <a:noAutofit/>
          </a:bodyPr>
          <a:lstStyle/>
          <a:p>
            <a:pPr lvl="0">
              <a:spcBef>
                <a:spcPts val="0"/>
              </a:spcBef>
              <a:buNone/>
            </a:pPr>
            <a:r>
              <a:rPr lang="en"/>
              <a:t>T</a:t>
            </a:r>
            <a:r>
              <a:rPr lang="en">
                <a:latin typeface="Source Code Pro"/>
                <a:ea typeface="Source Code Pro"/>
                <a:cs typeface="Source Code Pro"/>
                <a:sym typeface="Source Code Pro"/>
              </a:rPr>
              <a:t>his app was intended for new students but it can be used by the others too. By parents who would like to explore campus and its surroundings  or by students who would like more information about buildings and faculty without the trouble of asking people.</a:t>
            </a:r>
          </a:p>
          <a:p>
            <a:pPr lvl="0">
              <a:spcBef>
                <a:spcPts val="0"/>
              </a:spcBef>
              <a:buNone/>
            </a:pPr>
            <a:endParaRPr>
              <a:latin typeface="Source Code Pro"/>
              <a:ea typeface="Source Code Pro"/>
              <a:cs typeface="Source Code Pro"/>
              <a:sym typeface="Source Code Pro"/>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275275"/>
            <a:ext cx="8520600" cy="733500"/>
          </a:xfrm>
          <a:prstGeom prst="rect">
            <a:avLst/>
          </a:prstGeom>
        </p:spPr>
        <p:txBody>
          <a:bodyPr lIns="91425" tIns="91425" rIns="91425" bIns="91425" anchor="b" anchorCtr="0">
            <a:noAutofit/>
          </a:bodyPr>
          <a:lstStyle/>
          <a:p>
            <a:pPr lvl="0">
              <a:spcBef>
                <a:spcPts val="0"/>
              </a:spcBef>
              <a:buNone/>
            </a:pPr>
            <a:r>
              <a:rPr lang="en"/>
              <a:t>Future work</a:t>
            </a:r>
          </a:p>
        </p:txBody>
      </p:sp>
      <p:sp>
        <p:nvSpPr>
          <p:cNvPr id="265" name="Shape 265"/>
          <p:cNvSpPr txBox="1"/>
          <p:nvPr/>
        </p:nvSpPr>
        <p:spPr>
          <a:xfrm>
            <a:off x="0" y="777650"/>
            <a:ext cx="8924700" cy="4140300"/>
          </a:xfrm>
          <a:prstGeom prst="rect">
            <a:avLst/>
          </a:prstGeom>
          <a:noFill/>
          <a:ln>
            <a:noFill/>
          </a:ln>
        </p:spPr>
        <p:txBody>
          <a:bodyPr lIns="91425" tIns="91425" rIns="91425" bIns="91425" anchor="t" anchorCtr="0">
            <a:noAutofit/>
          </a:bodyPr>
          <a:lstStyle/>
          <a:p>
            <a:pPr marL="749300" marR="292100" lvl="0" indent="-317500" algn="just" rtl="0">
              <a:lnSpc>
                <a:spcPct val="150000"/>
              </a:lnSpc>
              <a:spcBef>
                <a:spcPts val="1500"/>
              </a:spcBef>
              <a:spcAft>
                <a:spcPts val="2300"/>
              </a:spcAft>
              <a:buClr>
                <a:srgbClr val="47485A"/>
              </a:buClr>
              <a:buFont typeface="Source Code Pro"/>
            </a:pPr>
            <a:r>
              <a:rPr lang="en">
                <a:solidFill>
                  <a:srgbClr val="47485A"/>
                </a:solidFill>
                <a:highlight>
                  <a:srgbClr val="FFFFFF"/>
                </a:highlight>
                <a:latin typeface="Source Code Pro"/>
                <a:ea typeface="Source Code Pro"/>
                <a:cs typeface="Source Code Pro"/>
                <a:sym typeface="Source Code Pro"/>
              </a:rPr>
              <a:t>Improve app to personalize  campus apps for different audiences and locations–prospective students, alumni, or campuses.</a:t>
            </a:r>
          </a:p>
          <a:p>
            <a:pPr marL="749300" marR="292100" lvl="0" indent="-317500" algn="just" rtl="0">
              <a:lnSpc>
                <a:spcPct val="150000"/>
              </a:lnSpc>
              <a:spcBef>
                <a:spcPts val="1500"/>
              </a:spcBef>
              <a:spcAft>
                <a:spcPts val="2300"/>
              </a:spcAft>
              <a:buClr>
                <a:srgbClr val="47485A"/>
              </a:buClr>
              <a:buFont typeface="Source Code Pro"/>
            </a:pPr>
            <a:r>
              <a:rPr lang="en">
                <a:solidFill>
                  <a:srgbClr val="47485A"/>
                </a:solidFill>
                <a:highlight>
                  <a:srgbClr val="FFFFFF"/>
                </a:highlight>
                <a:latin typeface="Source Code Pro"/>
                <a:ea typeface="Source Code Pro"/>
                <a:cs typeface="Source Code Pro"/>
                <a:sym typeface="Source Code Pro"/>
              </a:rPr>
              <a:t>Harness the power of push notifications to increase student engagement and improve campus communication.</a:t>
            </a:r>
          </a:p>
          <a:p>
            <a:pPr marL="749300" marR="292100" lvl="0" indent="-317500" algn="just" rtl="0">
              <a:lnSpc>
                <a:spcPct val="150000"/>
              </a:lnSpc>
              <a:spcBef>
                <a:spcPts val="1500"/>
              </a:spcBef>
              <a:spcAft>
                <a:spcPts val="2300"/>
              </a:spcAft>
              <a:buClr>
                <a:srgbClr val="47485A"/>
              </a:buClr>
              <a:buFont typeface="Source Code Pro"/>
            </a:pPr>
            <a:r>
              <a:rPr lang="en">
                <a:solidFill>
                  <a:srgbClr val="47485A"/>
                </a:solidFill>
                <a:highlight>
                  <a:srgbClr val="FFFFFF"/>
                </a:highlight>
                <a:latin typeface="Source Code Pro"/>
                <a:ea typeface="Source Code Pro"/>
                <a:cs typeface="Source Code Pro"/>
                <a:sym typeface="Source Code Pro"/>
              </a:rPr>
              <a:t>As per the user testing feedback most of the users asked us to include the classroom details which will be implemented in the further iterations.</a:t>
            </a:r>
          </a:p>
          <a:p>
            <a:pPr marL="749300" marR="292100" lvl="0" indent="-317500" algn="just" rtl="0">
              <a:lnSpc>
                <a:spcPct val="150000"/>
              </a:lnSpc>
              <a:spcBef>
                <a:spcPts val="1500"/>
              </a:spcBef>
              <a:spcAft>
                <a:spcPts val="2300"/>
              </a:spcAft>
              <a:buClr>
                <a:srgbClr val="47485A"/>
              </a:buClr>
              <a:buFont typeface="Source Code Pro"/>
            </a:pPr>
            <a:r>
              <a:rPr lang="en">
                <a:solidFill>
                  <a:srgbClr val="47485A"/>
                </a:solidFill>
                <a:highlight>
                  <a:srgbClr val="FFFFFF"/>
                </a:highlight>
                <a:latin typeface="Source Code Pro"/>
                <a:ea typeface="Source Code Pro"/>
                <a:cs typeface="Source Code Pro"/>
                <a:sym typeface="Source Code Pro"/>
              </a:rPr>
              <a:t>Planning use the ionic framework(idea we got from </a:t>
            </a:r>
            <a:r>
              <a:rPr lang="en" b="1">
                <a:solidFill>
                  <a:srgbClr val="47485A"/>
                </a:solidFill>
                <a:highlight>
                  <a:srgbClr val="FFFFFF"/>
                </a:highlight>
                <a:latin typeface="Source Code Pro"/>
                <a:ea typeface="Source Code Pro"/>
                <a:cs typeface="Source Code Pro"/>
                <a:sym typeface="Source Code Pro"/>
              </a:rPr>
              <a:t>STEVENS INNOVATION EXPO</a:t>
            </a:r>
            <a:r>
              <a:rPr lang="en">
                <a:solidFill>
                  <a:srgbClr val="47485A"/>
                </a:solidFill>
                <a:highlight>
                  <a:srgbClr val="FFFFFF"/>
                </a:highlight>
                <a:latin typeface="Source Code Pro"/>
                <a:ea typeface="Source Code Pro"/>
                <a:cs typeface="Source Code Pro"/>
                <a:sym typeface="Source Code Pro"/>
              </a:rPr>
              <a:t>) to implement the application which is portable across all the operating systems.</a:t>
            </a:r>
          </a:p>
          <a:p>
            <a:pPr marL="749300" marR="292100" lvl="0" indent="-317500" algn="just" rtl="0">
              <a:lnSpc>
                <a:spcPct val="150000"/>
              </a:lnSpc>
              <a:spcBef>
                <a:spcPts val="1500"/>
              </a:spcBef>
              <a:spcAft>
                <a:spcPts val="2300"/>
              </a:spcAft>
              <a:buClr>
                <a:srgbClr val="47485A"/>
              </a:buClr>
              <a:buFont typeface="Source Code Pro"/>
            </a:pPr>
            <a:r>
              <a:rPr lang="en">
                <a:solidFill>
                  <a:srgbClr val="47485A"/>
                </a:solidFill>
                <a:highlight>
                  <a:srgbClr val="FFFFFF"/>
                </a:highlight>
                <a:latin typeface="Source Code Pro"/>
                <a:ea typeface="Source Code Pro"/>
                <a:cs typeface="Source Code Pro"/>
                <a:sym typeface="Source Code Pro"/>
              </a:rPr>
              <a:t>And make app accessible in their native language ( Feed from user testing)</a:t>
            </a:r>
          </a:p>
          <a:p>
            <a:pPr marR="292100" lvl="0" algn="just" rtl="0">
              <a:lnSpc>
                <a:spcPct val="150000"/>
              </a:lnSpc>
              <a:spcBef>
                <a:spcPts val="1500"/>
              </a:spcBef>
              <a:spcAft>
                <a:spcPts val="2300"/>
              </a:spcAft>
              <a:buNone/>
            </a:pPr>
            <a:endParaRPr sz="1350">
              <a:solidFill>
                <a:srgbClr val="47485A"/>
              </a:solidFill>
              <a:highlight>
                <a:srgbClr val="FFFFFF"/>
              </a:highlight>
            </a:endParaRPr>
          </a:p>
          <a:p>
            <a:pPr marR="292100" lvl="0" algn="just" rtl="0">
              <a:lnSpc>
                <a:spcPct val="150000"/>
              </a:lnSpc>
              <a:spcBef>
                <a:spcPts val="1500"/>
              </a:spcBef>
              <a:spcAft>
                <a:spcPts val="2300"/>
              </a:spcAft>
              <a:buNone/>
            </a:pPr>
            <a:endParaRPr sz="1350">
              <a:solidFill>
                <a:srgbClr val="47485A"/>
              </a:solidFill>
              <a:highlight>
                <a:srgbClr val="FFFFFF"/>
              </a:highlight>
            </a:endParaRPr>
          </a:p>
          <a:p>
            <a:pPr marR="292100" lvl="0" algn="just" rtl="0">
              <a:lnSpc>
                <a:spcPct val="150000"/>
              </a:lnSpc>
              <a:spcBef>
                <a:spcPts val="1500"/>
              </a:spcBef>
              <a:spcAft>
                <a:spcPts val="2300"/>
              </a:spcAft>
              <a:buNone/>
            </a:pPr>
            <a:endParaRPr sz="1350">
              <a:solidFill>
                <a:srgbClr val="47485A"/>
              </a:solidFill>
              <a:highlight>
                <a:srgbClr val="FFFFFF"/>
              </a:highlight>
            </a:endParaRPr>
          </a:p>
          <a:p>
            <a:pPr marR="292100" lvl="0" algn="just" rtl="0">
              <a:lnSpc>
                <a:spcPct val="150000"/>
              </a:lnSpc>
              <a:spcBef>
                <a:spcPts val="1500"/>
              </a:spcBef>
              <a:spcAft>
                <a:spcPts val="2300"/>
              </a:spcAft>
              <a:buNone/>
            </a:pPr>
            <a:r>
              <a:rPr lang="en" sz="1350">
                <a:solidFill>
                  <a:srgbClr val="47485A"/>
                </a:solidFill>
                <a:highlight>
                  <a:srgbClr val="FFFFFF"/>
                </a:highlight>
              </a:rPr>
              <a:t>    </a:t>
            </a:r>
          </a:p>
          <a:p>
            <a:pPr lvl="0" algn="just">
              <a:spcBef>
                <a:spcPts val="0"/>
              </a:spcBef>
              <a:buNone/>
            </a:pP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30800" y="1889700"/>
            <a:ext cx="8282399" cy="1516500"/>
          </a:xfrm>
          <a:prstGeom prst="rect">
            <a:avLst/>
          </a:prstGeom>
        </p:spPr>
        <p:txBody>
          <a:bodyPr lIns="91425" tIns="91425" rIns="91425" bIns="91425" anchor="ctr" anchorCtr="0">
            <a:noAutofit/>
          </a:bodyPr>
          <a:lstStyle/>
          <a:p>
            <a:pPr lvl="0">
              <a:spcBef>
                <a:spcPts val="0"/>
              </a:spcBef>
              <a:buNone/>
            </a:pPr>
            <a:r>
              <a:rPr lang="en"/>
              <a:t>Thank You</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Primary “E” - Engaging</a:t>
            </a:r>
          </a:p>
        </p:txBody>
      </p:sp>
      <p:sp>
        <p:nvSpPr>
          <p:cNvPr id="77" name="Shape 77"/>
          <p:cNvSpPr txBox="1">
            <a:spLocks noGrp="1"/>
          </p:cNvSpPr>
          <p:nvPr>
            <p:ph type="body" idx="1"/>
          </p:nvPr>
        </p:nvSpPr>
        <p:spPr>
          <a:xfrm>
            <a:off x="311700" y="1468825"/>
            <a:ext cx="8520600" cy="2526900"/>
          </a:xfrm>
          <a:prstGeom prst="rect">
            <a:avLst/>
          </a:prstGeom>
        </p:spPr>
        <p:txBody>
          <a:bodyPr lIns="91425" tIns="91425" rIns="91425" bIns="91425" anchor="t" anchorCtr="0">
            <a:noAutofit/>
          </a:bodyPr>
          <a:lstStyle/>
          <a:p>
            <a:pPr lvl="0">
              <a:spcBef>
                <a:spcPts val="0"/>
              </a:spcBef>
              <a:buNone/>
            </a:pPr>
            <a:r>
              <a:rPr lang="en" sz="1400"/>
              <a:t>Engaging - Which attracts the new students and visitors and it also easy to use for novice users.</a:t>
            </a:r>
          </a:p>
        </p:txBody>
      </p:sp>
      <p:sp>
        <p:nvSpPr>
          <p:cNvPr id="78" name="Shape 78"/>
          <p:cNvSpPr txBox="1">
            <a:spLocks noGrp="1"/>
          </p:cNvSpPr>
          <p:nvPr>
            <p:ph type="title"/>
          </p:nvPr>
        </p:nvSpPr>
        <p:spPr>
          <a:xfrm>
            <a:off x="311700" y="2470950"/>
            <a:ext cx="8520600" cy="391200"/>
          </a:xfrm>
          <a:prstGeom prst="rect">
            <a:avLst/>
          </a:prstGeom>
        </p:spPr>
        <p:txBody>
          <a:bodyPr lIns="91425" tIns="91425" rIns="91425" bIns="91425" anchor="b" anchorCtr="0">
            <a:noAutofit/>
          </a:bodyPr>
          <a:lstStyle/>
          <a:p>
            <a:pPr lvl="0" rtl="0">
              <a:spcBef>
                <a:spcPts val="0"/>
              </a:spcBef>
              <a:buNone/>
            </a:pPr>
            <a:r>
              <a:rPr lang="en"/>
              <a:t>Target Population</a:t>
            </a:r>
          </a:p>
        </p:txBody>
      </p:sp>
      <p:sp>
        <p:nvSpPr>
          <p:cNvPr id="79" name="Shape 79"/>
          <p:cNvSpPr txBox="1">
            <a:spLocks noGrp="1"/>
          </p:cNvSpPr>
          <p:nvPr>
            <p:ph type="body" idx="1"/>
          </p:nvPr>
        </p:nvSpPr>
        <p:spPr>
          <a:xfrm>
            <a:off x="339475" y="2813525"/>
            <a:ext cx="8520600" cy="843900"/>
          </a:xfrm>
          <a:prstGeom prst="rect">
            <a:avLst/>
          </a:prstGeom>
        </p:spPr>
        <p:txBody>
          <a:bodyPr lIns="91425" tIns="91425" rIns="91425" bIns="91425" anchor="t" anchorCtr="0">
            <a:noAutofit/>
          </a:bodyPr>
          <a:lstStyle/>
          <a:p>
            <a:pPr lvl="0" rtl="0">
              <a:spcBef>
                <a:spcPts val="0"/>
              </a:spcBef>
              <a:buNone/>
            </a:pPr>
            <a:r>
              <a:rPr lang="en" sz="1400"/>
              <a:t>All students and faculty and also visitors on campus, but primarily newly admitted international students to the university.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Industry Data</a:t>
            </a:r>
          </a:p>
        </p:txBody>
      </p:sp>
      <p:sp>
        <p:nvSpPr>
          <p:cNvPr id="85" name="Shape 85"/>
          <p:cNvSpPr txBox="1">
            <a:spLocks noGrp="1"/>
          </p:cNvSpPr>
          <p:nvPr>
            <p:ph type="body" idx="1"/>
          </p:nvPr>
        </p:nvSpPr>
        <p:spPr>
          <a:xfrm>
            <a:off x="311700" y="1468825"/>
            <a:ext cx="3271200" cy="3099900"/>
          </a:xfrm>
          <a:prstGeom prst="rect">
            <a:avLst/>
          </a:prstGeom>
        </p:spPr>
        <p:txBody>
          <a:bodyPr lIns="91425" tIns="91425" rIns="91425" bIns="91425" anchor="t" anchorCtr="0">
            <a:noAutofit/>
          </a:bodyPr>
          <a:lstStyle/>
          <a:p>
            <a:pPr lvl="0" algn="just">
              <a:spcBef>
                <a:spcPts val="0"/>
              </a:spcBef>
              <a:buNone/>
            </a:pPr>
            <a:r>
              <a:rPr lang="en" sz="1400"/>
              <a:t>With regards to the top cities/countries for international students in the United States, Seoul is immovably on top. The South Korean capital contributed an amazing 56,503 student somewhere around 2008 and 2012. Beijing comes next with 49,946 while another Chinese city, Shanghai, rounds off the top three with 29,145.</a:t>
            </a:r>
          </a:p>
        </p:txBody>
      </p:sp>
      <p:pic>
        <p:nvPicPr>
          <p:cNvPr id="86" name="Shape 86"/>
          <p:cNvPicPr preferRelativeResize="0"/>
          <p:nvPr/>
        </p:nvPicPr>
        <p:blipFill>
          <a:blip r:embed="rId3">
            <a:alphaModFix/>
          </a:blip>
          <a:stretch>
            <a:fillRect/>
          </a:stretch>
        </p:blipFill>
        <p:spPr>
          <a:xfrm>
            <a:off x="3680825" y="920700"/>
            <a:ext cx="5373249" cy="382842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User survey results  </a:t>
            </a:r>
          </a:p>
        </p:txBody>
      </p:sp>
      <p:sp>
        <p:nvSpPr>
          <p:cNvPr id="92" name="Shape 92"/>
          <p:cNvSpPr txBox="1">
            <a:spLocks noGrp="1"/>
          </p:cNvSpPr>
          <p:nvPr>
            <p:ph type="body" idx="1"/>
          </p:nvPr>
        </p:nvSpPr>
        <p:spPr>
          <a:xfrm>
            <a:off x="311700" y="1284075"/>
            <a:ext cx="3654300" cy="3344100"/>
          </a:xfrm>
          <a:prstGeom prst="rect">
            <a:avLst/>
          </a:prstGeom>
        </p:spPr>
        <p:txBody>
          <a:bodyPr lIns="91425" tIns="91425" rIns="91425" bIns="91425" anchor="t" anchorCtr="0">
            <a:noAutofit/>
          </a:bodyPr>
          <a:lstStyle/>
          <a:p>
            <a:pPr lvl="0" algn="just">
              <a:spcBef>
                <a:spcPts val="0"/>
              </a:spcBef>
              <a:buNone/>
            </a:pPr>
            <a:r>
              <a:rPr lang="en" sz="1200"/>
              <a:t>Data used for Persona: An Online survey made using Google forms.</a:t>
            </a:r>
          </a:p>
          <a:p>
            <a:pPr lvl="0" algn="just" rtl="0">
              <a:spcBef>
                <a:spcPts val="0"/>
              </a:spcBef>
              <a:buNone/>
            </a:pPr>
            <a:r>
              <a:rPr lang="en" sz="1200" u="sng"/>
              <a:t>Persona trait</a:t>
            </a:r>
            <a:r>
              <a:rPr lang="en" sz="1200"/>
              <a:t>: A majority of people would use a mobile application to navigate around campus and also to learn more about activities and services in and around campus.</a:t>
            </a:r>
          </a:p>
          <a:p>
            <a:pPr lvl="0" algn="just">
              <a:spcBef>
                <a:spcPts val="0"/>
              </a:spcBef>
              <a:buNone/>
            </a:pPr>
            <a:r>
              <a:rPr lang="en" sz="1200"/>
              <a:t>Of all the people who took the survey, a majority 41.9% people responded by saying that they had never encountered or used a similar application before and that it was not easy get around the campus their first day on campus.</a:t>
            </a:r>
          </a:p>
        </p:txBody>
      </p:sp>
      <p:pic>
        <p:nvPicPr>
          <p:cNvPr id="93" name="Shape 93"/>
          <p:cNvPicPr preferRelativeResize="0"/>
          <p:nvPr/>
        </p:nvPicPr>
        <p:blipFill>
          <a:blip r:embed="rId3">
            <a:alphaModFix/>
          </a:blip>
          <a:stretch>
            <a:fillRect/>
          </a:stretch>
        </p:blipFill>
        <p:spPr>
          <a:xfrm>
            <a:off x="3966000" y="372500"/>
            <a:ext cx="5114400" cy="2400650"/>
          </a:xfrm>
          <a:prstGeom prst="rect">
            <a:avLst/>
          </a:prstGeom>
          <a:noFill/>
          <a:ln>
            <a:noFill/>
          </a:ln>
        </p:spPr>
      </p:pic>
      <p:pic>
        <p:nvPicPr>
          <p:cNvPr id="94" name="Shape 94"/>
          <p:cNvPicPr preferRelativeResize="0"/>
          <p:nvPr/>
        </p:nvPicPr>
        <p:blipFill>
          <a:blip r:embed="rId4">
            <a:alphaModFix/>
          </a:blip>
          <a:stretch>
            <a:fillRect/>
          </a:stretch>
        </p:blipFill>
        <p:spPr>
          <a:xfrm>
            <a:off x="3965987" y="2773150"/>
            <a:ext cx="4638675" cy="22479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175200"/>
            <a:ext cx="8520600" cy="733500"/>
          </a:xfrm>
          <a:prstGeom prst="rect">
            <a:avLst/>
          </a:prstGeom>
        </p:spPr>
        <p:txBody>
          <a:bodyPr lIns="91425" tIns="91425" rIns="91425" bIns="91425" anchor="b" anchorCtr="0">
            <a:noAutofit/>
          </a:bodyPr>
          <a:lstStyle/>
          <a:p>
            <a:pPr lvl="0">
              <a:spcBef>
                <a:spcPts val="0"/>
              </a:spcBef>
              <a:buNone/>
            </a:pPr>
            <a:r>
              <a:rPr lang="en"/>
              <a:t>Persona</a:t>
            </a:r>
          </a:p>
        </p:txBody>
      </p:sp>
      <p:sp>
        <p:nvSpPr>
          <p:cNvPr id="100" name="Shape 100"/>
          <p:cNvSpPr txBox="1">
            <a:spLocks noGrp="1"/>
          </p:cNvSpPr>
          <p:nvPr>
            <p:ph type="body" idx="1"/>
          </p:nvPr>
        </p:nvSpPr>
        <p:spPr>
          <a:xfrm>
            <a:off x="2590800" y="285751"/>
            <a:ext cx="6248400" cy="4857750"/>
          </a:xfrm>
          <a:prstGeom prst="rect">
            <a:avLst/>
          </a:prstGeom>
        </p:spPr>
        <p:txBody>
          <a:bodyPr lIns="91425" tIns="91425" rIns="91425" bIns="91425" anchor="t" anchorCtr="0">
            <a:noAutofit/>
          </a:bodyPr>
          <a:lstStyle/>
          <a:p>
            <a:pPr lvl="0" algn="ctr" rtl="0">
              <a:spcBef>
                <a:spcPts val="0"/>
              </a:spcBef>
              <a:spcAft>
                <a:spcPts val="0"/>
              </a:spcAft>
              <a:buNone/>
            </a:pPr>
            <a:r>
              <a:rPr lang="en" sz="1200" dirty="0"/>
              <a:t>Vandna Yadav, 25</a:t>
            </a:r>
          </a:p>
          <a:p>
            <a:pPr lvl="0" algn="ctr" rtl="0">
              <a:spcBef>
                <a:spcPts val="0"/>
              </a:spcBef>
              <a:buNone/>
            </a:pPr>
            <a:r>
              <a:rPr lang="en" sz="1200" dirty="0"/>
              <a:t>Graduate Student</a:t>
            </a:r>
          </a:p>
          <a:p>
            <a:pPr lvl="0" algn="ctr" rtl="0">
              <a:spcBef>
                <a:spcPts val="0"/>
              </a:spcBef>
              <a:buNone/>
            </a:pPr>
            <a:r>
              <a:rPr lang="en" sz="1200" dirty="0"/>
              <a:t>Slogan: “I want to learn about campus activities quickly but I’m too modest to ask people”</a:t>
            </a:r>
          </a:p>
          <a:p>
            <a:pPr marL="457200" lvl="0" indent="-304800" rtl="0">
              <a:spcBef>
                <a:spcPts val="0"/>
              </a:spcBef>
              <a:buSzPct val="100000"/>
            </a:pPr>
            <a:r>
              <a:rPr lang="en" sz="1200" dirty="0"/>
              <a:t>A full time student pursuing Master’s Degree in Computer science and works part time for the Teleservices office at Stevens Institute of Technology.</a:t>
            </a:r>
          </a:p>
          <a:p>
            <a:pPr marL="457200" lvl="0" indent="-304800" rtl="0">
              <a:spcBef>
                <a:spcPts val="0"/>
              </a:spcBef>
              <a:buSzPct val="100000"/>
            </a:pPr>
            <a:r>
              <a:rPr lang="en" sz="1200" dirty="0"/>
              <a:t>She’s busy with school and office work load.</a:t>
            </a:r>
          </a:p>
          <a:p>
            <a:pPr marL="457200" lvl="0" indent="-304800" rtl="0">
              <a:spcBef>
                <a:spcPts val="0"/>
              </a:spcBef>
              <a:buSzPct val="100000"/>
            </a:pPr>
            <a:r>
              <a:rPr lang="en" sz="1200" dirty="0"/>
              <a:t>She wants to submit her student health form at Jacobus Hall to complete her enrollment but she doesn’t know where Jacobs Hall is.Also she needs to get her enrollment forms to the Dean’s office in time to get enrolled for classes.</a:t>
            </a:r>
          </a:p>
          <a:p>
            <a:pPr marL="457200" lvl="0" indent="-304800">
              <a:spcBef>
                <a:spcPts val="0"/>
              </a:spcBef>
              <a:buSzPct val="100000"/>
            </a:pPr>
            <a:r>
              <a:rPr lang="en" sz="1200" dirty="0"/>
              <a:t>She gets to know about this new app making the buzz on campus called ‘CampusStarter’ famous with the newly admitted students ;Could help her find Jacobs Hall and also Edwin Hall easily with the routing feature from current location. College Starter even shows the map so that anyone can easily route themselves to the desired destination.</a:t>
            </a:r>
          </a:p>
        </p:txBody>
      </p:sp>
      <p:pic>
        <p:nvPicPr>
          <p:cNvPr id="101" name="Shape 101"/>
          <p:cNvPicPr preferRelativeResize="0"/>
          <p:nvPr/>
        </p:nvPicPr>
        <p:blipFill>
          <a:blip r:embed="rId3">
            <a:alphaModFix/>
          </a:blip>
          <a:stretch>
            <a:fillRect/>
          </a:stretch>
        </p:blipFill>
        <p:spPr>
          <a:xfrm>
            <a:off x="522550" y="908700"/>
            <a:ext cx="1958750" cy="35851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First Design - Paper Prototype</a:t>
            </a:r>
          </a:p>
        </p:txBody>
      </p:sp>
      <p:sp>
        <p:nvSpPr>
          <p:cNvPr id="107" name="Shape 107"/>
          <p:cNvSpPr txBox="1">
            <a:spLocks noGrp="1"/>
          </p:cNvSpPr>
          <p:nvPr>
            <p:ph type="body" idx="1"/>
          </p:nvPr>
        </p:nvSpPr>
        <p:spPr>
          <a:xfrm>
            <a:off x="311700" y="1468825"/>
            <a:ext cx="8520600" cy="3099900"/>
          </a:xfrm>
          <a:prstGeom prst="rect">
            <a:avLst/>
          </a:prstGeom>
        </p:spPr>
        <p:txBody>
          <a:bodyPr lIns="91425" tIns="91425" rIns="91425" bIns="91425" anchor="t" anchorCtr="0">
            <a:noAutofit/>
          </a:bodyPr>
          <a:lstStyle/>
          <a:p>
            <a:pPr lvl="0">
              <a:spcBef>
                <a:spcPts val="0"/>
              </a:spcBef>
              <a:buNone/>
            </a:pPr>
            <a:endParaRPr/>
          </a:p>
        </p:txBody>
      </p:sp>
      <p:pic>
        <p:nvPicPr>
          <p:cNvPr id="108" name="Shape 108"/>
          <p:cNvPicPr preferRelativeResize="0"/>
          <p:nvPr/>
        </p:nvPicPr>
        <p:blipFill>
          <a:blip r:embed="rId3">
            <a:alphaModFix/>
          </a:blip>
          <a:stretch>
            <a:fillRect/>
          </a:stretch>
        </p:blipFill>
        <p:spPr>
          <a:xfrm>
            <a:off x="382175" y="1555025"/>
            <a:ext cx="2492551" cy="2616150"/>
          </a:xfrm>
          <a:prstGeom prst="rect">
            <a:avLst/>
          </a:prstGeom>
          <a:noFill/>
          <a:ln>
            <a:noFill/>
          </a:ln>
        </p:spPr>
      </p:pic>
      <p:pic>
        <p:nvPicPr>
          <p:cNvPr id="109" name="Shape 109"/>
          <p:cNvPicPr preferRelativeResize="0"/>
          <p:nvPr/>
        </p:nvPicPr>
        <p:blipFill>
          <a:blip r:embed="rId4">
            <a:alphaModFix/>
          </a:blip>
          <a:stretch>
            <a:fillRect/>
          </a:stretch>
        </p:blipFill>
        <p:spPr>
          <a:xfrm>
            <a:off x="6073549" y="1555025"/>
            <a:ext cx="2662824" cy="2616150"/>
          </a:xfrm>
          <a:prstGeom prst="rect">
            <a:avLst/>
          </a:prstGeom>
          <a:noFill/>
          <a:ln>
            <a:noFill/>
          </a:ln>
        </p:spPr>
      </p:pic>
      <p:pic>
        <p:nvPicPr>
          <p:cNvPr id="110" name="Shape 110"/>
          <p:cNvPicPr preferRelativeResize="0"/>
          <p:nvPr/>
        </p:nvPicPr>
        <p:blipFill>
          <a:blip r:embed="rId5">
            <a:alphaModFix/>
          </a:blip>
          <a:stretch>
            <a:fillRect/>
          </a:stretch>
        </p:blipFill>
        <p:spPr>
          <a:xfrm>
            <a:off x="3100875" y="1555025"/>
            <a:ext cx="2566724" cy="26161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Contd...</a:t>
            </a:r>
          </a:p>
        </p:txBody>
      </p:sp>
      <p:sp>
        <p:nvSpPr>
          <p:cNvPr id="116" name="Shape 116"/>
          <p:cNvSpPr txBox="1">
            <a:spLocks noGrp="1"/>
          </p:cNvSpPr>
          <p:nvPr>
            <p:ph type="body" idx="1"/>
          </p:nvPr>
        </p:nvSpPr>
        <p:spPr>
          <a:xfrm>
            <a:off x="311700" y="1468825"/>
            <a:ext cx="8520600" cy="3099900"/>
          </a:xfrm>
          <a:prstGeom prst="rect">
            <a:avLst/>
          </a:prstGeom>
        </p:spPr>
        <p:txBody>
          <a:bodyPr lIns="91425" tIns="91425" rIns="91425" bIns="91425" anchor="t" anchorCtr="0">
            <a:noAutofit/>
          </a:bodyPr>
          <a:lstStyle/>
          <a:p>
            <a:pPr lvl="0">
              <a:spcBef>
                <a:spcPts val="0"/>
              </a:spcBef>
              <a:buNone/>
            </a:pPr>
            <a:endParaRPr/>
          </a:p>
        </p:txBody>
      </p:sp>
      <p:pic>
        <p:nvPicPr>
          <p:cNvPr id="117" name="Shape 117"/>
          <p:cNvPicPr preferRelativeResize="0"/>
          <p:nvPr/>
        </p:nvPicPr>
        <p:blipFill>
          <a:blip r:embed="rId3">
            <a:alphaModFix/>
          </a:blip>
          <a:stretch>
            <a:fillRect/>
          </a:stretch>
        </p:blipFill>
        <p:spPr>
          <a:xfrm>
            <a:off x="436849" y="1468825"/>
            <a:ext cx="2677424" cy="2959350"/>
          </a:xfrm>
          <a:prstGeom prst="rect">
            <a:avLst/>
          </a:prstGeom>
          <a:noFill/>
          <a:ln>
            <a:noFill/>
          </a:ln>
        </p:spPr>
      </p:pic>
      <p:pic>
        <p:nvPicPr>
          <p:cNvPr id="118" name="Shape 118"/>
          <p:cNvPicPr preferRelativeResize="0"/>
          <p:nvPr/>
        </p:nvPicPr>
        <p:blipFill>
          <a:blip r:embed="rId4">
            <a:alphaModFix/>
          </a:blip>
          <a:stretch>
            <a:fillRect/>
          </a:stretch>
        </p:blipFill>
        <p:spPr>
          <a:xfrm>
            <a:off x="3424300" y="1627149"/>
            <a:ext cx="2339250" cy="2628699"/>
          </a:xfrm>
          <a:prstGeom prst="rect">
            <a:avLst/>
          </a:prstGeom>
          <a:noFill/>
          <a:ln>
            <a:noFill/>
          </a:ln>
        </p:spPr>
      </p:pic>
      <p:pic>
        <p:nvPicPr>
          <p:cNvPr id="119" name="Shape 119"/>
          <p:cNvPicPr preferRelativeResize="0"/>
          <p:nvPr/>
        </p:nvPicPr>
        <p:blipFill>
          <a:blip r:embed="rId5">
            <a:alphaModFix/>
          </a:blip>
          <a:stretch>
            <a:fillRect/>
          </a:stretch>
        </p:blipFill>
        <p:spPr>
          <a:xfrm>
            <a:off x="6284925" y="1627149"/>
            <a:ext cx="2137449" cy="26287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372500"/>
            <a:ext cx="8520600" cy="733500"/>
          </a:xfrm>
          <a:prstGeom prst="rect">
            <a:avLst/>
          </a:prstGeom>
        </p:spPr>
        <p:txBody>
          <a:bodyPr lIns="91425" tIns="91425" rIns="91425" bIns="91425" anchor="b" anchorCtr="0">
            <a:noAutofit/>
          </a:bodyPr>
          <a:lstStyle/>
          <a:p>
            <a:pPr lvl="0">
              <a:spcBef>
                <a:spcPts val="0"/>
              </a:spcBef>
              <a:buNone/>
            </a:pPr>
            <a:r>
              <a:rPr lang="en"/>
              <a:t>Initial Design User Feedback</a:t>
            </a:r>
          </a:p>
        </p:txBody>
      </p:sp>
      <p:pic>
        <p:nvPicPr>
          <p:cNvPr id="125" name="Shape 125"/>
          <p:cNvPicPr preferRelativeResize="0"/>
          <p:nvPr/>
        </p:nvPicPr>
        <p:blipFill>
          <a:blip r:embed="rId3">
            <a:alphaModFix/>
          </a:blip>
          <a:stretch>
            <a:fillRect/>
          </a:stretch>
        </p:blipFill>
        <p:spPr>
          <a:xfrm>
            <a:off x="387775" y="1333737"/>
            <a:ext cx="2705300" cy="2255900"/>
          </a:xfrm>
          <a:prstGeom prst="rect">
            <a:avLst/>
          </a:prstGeom>
          <a:noFill/>
          <a:ln>
            <a:noFill/>
          </a:ln>
        </p:spPr>
      </p:pic>
      <p:pic>
        <p:nvPicPr>
          <p:cNvPr id="126" name="Shape 126"/>
          <p:cNvPicPr preferRelativeResize="0"/>
          <p:nvPr/>
        </p:nvPicPr>
        <p:blipFill>
          <a:blip r:embed="rId4">
            <a:alphaModFix/>
          </a:blip>
          <a:stretch>
            <a:fillRect/>
          </a:stretch>
        </p:blipFill>
        <p:spPr>
          <a:xfrm>
            <a:off x="3188125" y="1295224"/>
            <a:ext cx="2576872" cy="2332924"/>
          </a:xfrm>
          <a:prstGeom prst="rect">
            <a:avLst/>
          </a:prstGeom>
          <a:noFill/>
          <a:ln>
            <a:noFill/>
          </a:ln>
        </p:spPr>
      </p:pic>
      <p:pic>
        <p:nvPicPr>
          <p:cNvPr id="127" name="Shape 127"/>
          <p:cNvPicPr preferRelativeResize="0"/>
          <p:nvPr/>
        </p:nvPicPr>
        <p:blipFill>
          <a:blip r:embed="rId5">
            <a:alphaModFix/>
          </a:blip>
          <a:stretch>
            <a:fillRect/>
          </a:stretch>
        </p:blipFill>
        <p:spPr>
          <a:xfrm>
            <a:off x="5944499" y="1262024"/>
            <a:ext cx="2576875" cy="2323320"/>
          </a:xfrm>
          <a:prstGeom prst="rect">
            <a:avLst/>
          </a:prstGeom>
          <a:noFill/>
          <a:ln>
            <a:noFill/>
          </a:ln>
        </p:spPr>
      </p:pic>
      <p:sp>
        <p:nvSpPr>
          <p:cNvPr id="128" name="Shape 128"/>
          <p:cNvSpPr txBox="1"/>
          <p:nvPr/>
        </p:nvSpPr>
        <p:spPr>
          <a:xfrm>
            <a:off x="456050" y="3628150"/>
            <a:ext cx="2705400" cy="1212900"/>
          </a:xfrm>
          <a:prstGeom prst="rect">
            <a:avLst/>
          </a:prstGeom>
          <a:noFill/>
          <a:ln w="9525" cap="flat" cmpd="sng">
            <a:solidFill>
              <a:srgbClr val="980000"/>
            </a:solidFill>
            <a:prstDash val="solid"/>
            <a:round/>
            <a:headEnd type="none" w="med" len="med"/>
            <a:tailEnd type="none" w="med" len="med"/>
          </a:ln>
        </p:spPr>
        <p:txBody>
          <a:bodyPr lIns="91425" tIns="91425" rIns="91425" bIns="91425" anchor="t" anchorCtr="0">
            <a:noAutofit/>
          </a:bodyPr>
          <a:lstStyle/>
          <a:p>
            <a:pPr lvl="0" algn="just">
              <a:spcBef>
                <a:spcPts val="0"/>
              </a:spcBef>
              <a:buNone/>
            </a:pPr>
            <a:r>
              <a:rPr lang="en">
                <a:latin typeface="Source Code Pro"/>
                <a:ea typeface="Source Code Pro"/>
                <a:cs typeface="Source Code Pro"/>
                <a:sym typeface="Source Code Pro"/>
              </a:rPr>
              <a:t>We user tested with 5 users initially and 43.2% gave a go ahead for the user interface.</a:t>
            </a:r>
          </a:p>
        </p:txBody>
      </p:sp>
      <p:sp>
        <p:nvSpPr>
          <p:cNvPr id="129" name="Shape 129"/>
          <p:cNvSpPr txBox="1"/>
          <p:nvPr/>
        </p:nvSpPr>
        <p:spPr>
          <a:xfrm>
            <a:off x="6078550" y="3628150"/>
            <a:ext cx="2785800" cy="1212900"/>
          </a:xfrm>
          <a:prstGeom prst="rect">
            <a:avLst/>
          </a:prstGeom>
          <a:noFill/>
          <a:ln w="9525" cap="flat" cmpd="sng">
            <a:solidFill>
              <a:srgbClr val="980000"/>
            </a:solidFill>
            <a:prstDash val="solid"/>
            <a:round/>
            <a:headEnd type="none" w="med" len="med"/>
            <a:tailEnd type="none" w="med" len="med"/>
          </a:ln>
        </p:spPr>
        <p:txBody>
          <a:bodyPr lIns="91425" tIns="91425" rIns="91425" bIns="91425" anchor="t" anchorCtr="0">
            <a:noAutofit/>
          </a:bodyPr>
          <a:lstStyle/>
          <a:p>
            <a:pPr lvl="0" algn="just">
              <a:spcBef>
                <a:spcPts val="0"/>
              </a:spcBef>
              <a:buNone/>
            </a:pPr>
            <a:r>
              <a:rPr lang="en">
                <a:latin typeface="Source Code Pro"/>
                <a:ea typeface="Source Code Pro"/>
                <a:cs typeface="Source Code Pro"/>
                <a:sym typeface="Source Code Pro"/>
              </a:rPr>
              <a:t>Based on the idea, 79.5% were supportive of the idea and said they would use the application again.</a:t>
            </a:r>
          </a:p>
        </p:txBody>
      </p:sp>
      <p:sp>
        <p:nvSpPr>
          <p:cNvPr id="130" name="Shape 130"/>
          <p:cNvSpPr txBox="1"/>
          <p:nvPr/>
        </p:nvSpPr>
        <p:spPr>
          <a:xfrm>
            <a:off x="3227100" y="3628150"/>
            <a:ext cx="2785800" cy="1212900"/>
          </a:xfrm>
          <a:prstGeom prst="rect">
            <a:avLst/>
          </a:prstGeom>
          <a:noFill/>
          <a:ln w="9525" cap="flat" cmpd="sng">
            <a:solidFill>
              <a:srgbClr val="980000"/>
            </a:solidFill>
            <a:prstDash val="solid"/>
            <a:round/>
            <a:headEnd type="none" w="med" len="med"/>
            <a:tailEnd type="none" w="med" len="med"/>
          </a:ln>
        </p:spPr>
        <p:txBody>
          <a:bodyPr lIns="91425" tIns="91425" rIns="91425" bIns="91425" anchor="t" anchorCtr="0">
            <a:noAutofit/>
          </a:bodyPr>
          <a:lstStyle/>
          <a:p>
            <a:pPr marL="457200" lvl="0" indent="-228600" rtl="0">
              <a:spcBef>
                <a:spcPts val="0"/>
              </a:spcBef>
              <a:buFont typeface="Source Code Pro"/>
              <a:buChar char="●"/>
            </a:pPr>
            <a:r>
              <a:rPr lang="en">
                <a:latin typeface="Source Code Pro"/>
                <a:ea typeface="Source Code Pro"/>
                <a:cs typeface="Source Code Pro"/>
                <a:sym typeface="Source Code Pro"/>
              </a:rPr>
              <a:t>Design too simple.</a:t>
            </a:r>
          </a:p>
          <a:p>
            <a:pPr marL="457200" lvl="0" indent="-228600" rtl="0">
              <a:spcBef>
                <a:spcPts val="0"/>
              </a:spcBef>
              <a:buFont typeface="Source Code Pro"/>
              <a:buChar char="●"/>
            </a:pPr>
            <a:r>
              <a:rPr lang="en">
                <a:latin typeface="Source Code Pro"/>
                <a:ea typeface="Source Code Pro"/>
                <a:cs typeface="Source Code Pro"/>
                <a:sym typeface="Source Code Pro"/>
              </a:rPr>
              <a:t>No enough selections</a:t>
            </a:r>
          </a:p>
          <a:p>
            <a:pPr marL="457200" lvl="0" indent="-228600" rtl="0">
              <a:spcBef>
                <a:spcPts val="0"/>
              </a:spcBef>
              <a:buFont typeface="Source Code Pro"/>
              <a:buChar char="●"/>
            </a:pPr>
            <a:r>
              <a:rPr lang="en">
                <a:latin typeface="Source Code Pro"/>
                <a:ea typeface="Source Code Pro"/>
                <a:cs typeface="Source Code Pro"/>
                <a:sym typeface="Source Code Pro"/>
              </a:rPr>
              <a:t>No selection flow.</a:t>
            </a:r>
          </a:p>
        </p:txBody>
      </p:sp>
    </p:spTree>
  </p:cSld>
  <p:clrMapOvr>
    <a:masterClrMapping/>
  </p:clrMapOvr>
  <p:transition spd="slow">
    <p:cut/>
  </p:transition>
</p:sld>
</file>

<file path=ppt/theme/theme1.xml><?xml version="1.0" encoding="utf-8"?>
<a:theme xmlns:a="http://schemas.openxmlformats.org/drawingml/2006/main"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1551</Words>
  <PresentationFormat>On-screen Show (16:9)</PresentationFormat>
  <Paragraphs>160</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Oswald</vt:lpstr>
      <vt:lpstr>Source Code Pro</vt:lpstr>
      <vt:lpstr>modern-writer</vt:lpstr>
      <vt:lpstr>College Starter</vt:lpstr>
      <vt:lpstr>Description of Project</vt:lpstr>
      <vt:lpstr>Primary “E” - Engaging</vt:lpstr>
      <vt:lpstr>Industry Data</vt:lpstr>
      <vt:lpstr>User survey results  </vt:lpstr>
      <vt:lpstr>Persona</vt:lpstr>
      <vt:lpstr>First Design - Paper Prototype</vt:lpstr>
      <vt:lpstr>Contd...</vt:lpstr>
      <vt:lpstr>Initial Design User Feedback</vt:lpstr>
      <vt:lpstr>Second Design - Moqups</vt:lpstr>
      <vt:lpstr>Contd..</vt:lpstr>
      <vt:lpstr>Second Design User Feedback</vt:lpstr>
      <vt:lpstr>Final Design - Using JustInMind</vt:lpstr>
      <vt:lpstr>Contd...</vt:lpstr>
      <vt:lpstr>Contd...</vt:lpstr>
      <vt:lpstr>Final Design User Feedback</vt:lpstr>
      <vt:lpstr>Final Design User Feedback</vt:lpstr>
      <vt:lpstr>Demo/Walkthrough Final Design</vt:lpstr>
      <vt:lpstr>Review of Design</vt:lpstr>
      <vt:lpstr>Simplicity  ”subtracting the obvious and adding the meaningful”</vt:lpstr>
      <vt:lpstr>Accessibility Review</vt:lpstr>
      <vt:lpstr>Heuristic Evaluation</vt:lpstr>
      <vt:lpstr>Did you improve targeted for specific population?</vt:lpstr>
      <vt:lpstr>Future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Starter</dc:title>
  <cp:lastModifiedBy>User</cp:lastModifiedBy>
  <cp:revision>1</cp:revision>
  <dcterms:modified xsi:type="dcterms:W3CDTF">2016-05-06T23:35:22Z</dcterms:modified>
</cp:coreProperties>
</file>